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0" r:id="rId3"/>
    <p:sldId id="257" r:id="rId4"/>
    <p:sldId id="316" r:id="rId5"/>
    <p:sldId id="315" r:id="rId6"/>
    <p:sldId id="259" r:id="rId7"/>
    <p:sldId id="262" r:id="rId8"/>
    <p:sldId id="291" r:id="rId9"/>
    <p:sldId id="263" r:id="rId10"/>
    <p:sldId id="265" r:id="rId11"/>
    <p:sldId id="288" r:id="rId12"/>
    <p:sldId id="318" r:id="rId13"/>
    <p:sldId id="266" r:id="rId14"/>
    <p:sldId id="317" r:id="rId15"/>
    <p:sldId id="264" r:id="rId16"/>
    <p:sldId id="292" r:id="rId17"/>
    <p:sldId id="293" r:id="rId18"/>
    <p:sldId id="294" r:id="rId19"/>
    <p:sldId id="271" r:id="rId20"/>
    <p:sldId id="298" r:id="rId21"/>
    <p:sldId id="270" r:id="rId22"/>
    <p:sldId id="272" r:id="rId23"/>
    <p:sldId id="300" r:id="rId24"/>
    <p:sldId id="301" r:id="rId25"/>
    <p:sldId id="302" r:id="rId26"/>
    <p:sldId id="305" r:id="rId27"/>
    <p:sldId id="307" r:id="rId28"/>
    <p:sldId id="309" r:id="rId29"/>
    <p:sldId id="308" r:id="rId30"/>
    <p:sldId id="280" r:id="rId31"/>
    <p:sldId id="281" r:id="rId32"/>
    <p:sldId id="320" r:id="rId33"/>
    <p:sldId id="321" r:id="rId34"/>
    <p:sldId id="312" r:id="rId35"/>
    <p:sldId id="310" r:id="rId36"/>
    <p:sldId id="313" r:id="rId37"/>
    <p:sldId id="319" r:id="rId38"/>
    <p:sldId id="295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Mingwei" initials="ZM" lastIdx="2" clrIdx="0">
    <p:extLst>
      <p:ext uri="{19B8F6BF-5375-455C-9EA6-DF929625EA0E}">
        <p15:presenceInfo xmlns:p15="http://schemas.microsoft.com/office/powerpoint/2012/main" userId="S-1-5-21-725345543-602162358-527237240-31148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74" autoAdjust="0"/>
    <p:restoredTop sz="85961" autoAdjust="0"/>
  </p:normalViewPr>
  <p:slideViewPr>
    <p:cSldViewPr snapToGrid="0" snapToObjects="1">
      <p:cViewPr varScale="1">
        <p:scale>
          <a:sx n="96" d="100"/>
          <a:sy n="96" d="100"/>
        </p:scale>
        <p:origin x="103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8"/>
    </p:cViewPr>
  </p:sorterViewPr>
  <p:notesViewPr>
    <p:cSldViewPr snapToGrid="0" snapToObjects="1">
      <p:cViewPr varScale="1">
        <p:scale>
          <a:sx n="98" d="100"/>
          <a:sy n="98" d="100"/>
        </p:scale>
        <p:origin x="351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CDE8B-5D65-4A99-A999-CA3A81EB8727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8A189-C519-4C99-A0C1-6298AD2DC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08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1CBD4-51B5-4653-A93F-53223AE91449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08D2E-84A5-4AB4-905B-3EBA6BAAC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8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2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complete the job</a:t>
            </a:r>
            <a:r>
              <a:rPr lang="en-US" baseline="0" dirty="0" smtClean="0"/>
              <a:t> of injecting C code into existing binary.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3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0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 to the “compile time view” provided by section table,</a:t>
            </a:r>
            <a:r>
              <a:rPr lang="en-US" baseline="0" dirty="0" smtClean="0"/>
              <a:t> we perform more accurate permission setting on different location in code segment.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4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two defense mechanisms are for blind-ROP.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Clarify the limitation of Protection Keys against </a:t>
            </a:r>
            <a:r>
              <a:rPr lang="en-US" baseline="0" dirty="0" err="1" smtClean="0"/>
              <a:t>wrpkru</a:t>
            </a:r>
            <a:r>
              <a:rPr lang="en-US" baseline="0" dirty="0" smtClean="0"/>
              <a:t> abuse.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13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8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5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80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https://software.intel.com/en-us/articles/intel-xeon-processor-scalable-family-technical-overview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4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0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https://www.kernel.org/doc/Documentation/x86/protection-keys.txt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section table because:</a:t>
            </a:r>
          </a:p>
          <a:p>
            <a:pPr lvl="1"/>
            <a:r>
              <a:rPr lang="en-US" dirty="0" smtClean="0"/>
              <a:t>It is generated by compiler and is correct on benign code.</a:t>
            </a:r>
          </a:p>
          <a:p>
            <a:pPr lvl="1"/>
            <a:r>
              <a:rPr lang="en-US" dirty="0" smtClean="0"/>
              <a:t>It exists even in stripped ELF binaries.</a:t>
            </a:r>
          </a:p>
          <a:p>
            <a:pPr lvl="1"/>
            <a:r>
              <a:rPr lang="en-US" dirty="0" smtClean="0"/>
              <a:t>It is used by debugging tools.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future,</a:t>
            </a:r>
            <a:r>
              <a:rPr lang="en-US" baseline="0" dirty="0" smtClean="0"/>
              <a:t> we could add binary analysis tool for fine grained code page identification.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3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1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08D2E-84A5-4AB4-905B-3EBA6BAAC8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8B24-5651-4A45-AA00-165B2B3902E2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7A7E6-389F-4B1F-BCFD-AA36F0642379}" type="datetime1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2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1F5F-B494-436C-81AE-49E15172EBD9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3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76CA-25D8-4363-8BFD-782D92022B37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7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8917-D859-4814-A9D2-28B9EA10D491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65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1B3F-2380-4B19-8A61-0D26E2CD9B26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1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97335FA-CA6B-44DF-8E57-4A26C8734007}" type="datetime1">
              <a:rPr lang="en-US" smtClean="0"/>
              <a:t>3/21/2018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91334" y="6456191"/>
            <a:ext cx="916603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7484" y="259403"/>
            <a:ext cx="10972800" cy="1158240"/>
          </a:xfrm>
        </p:spPr>
        <p:txBody>
          <a:bodyPr/>
          <a:lstStyle>
            <a:lvl1pPr>
              <a:defRPr sz="3467" b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0" lang="en-US" sz="3467" b="1" i="0" u="none" strike="noStrike" kern="0" cap="none" spc="0" normalizeH="0" baseline="0" noProof="0" dirty="0" smtClean="0">
                <a:ln>
                  <a:noFill/>
                </a:ln>
                <a:solidFill>
                  <a:srgbClr val="0860A8"/>
                </a:solidFill>
                <a:effectLst/>
                <a:uLnTx/>
                <a:uFillTx/>
                <a:latin typeface="Verdana"/>
                <a:ea typeface="ＭＳ Ｐゴシック" pitchFamily="34" charset="-128"/>
              </a:rPr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418169"/>
            <a:ext cx="10970683" cy="4567767"/>
          </a:xfrm>
        </p:spPr>
        <p:txBody>
          <a:bodyPr/>
          <a:lstStyle>
            <a:lvl1pPr>
              <a:defRPr b="1"/>
            </a:lvl1pPr>
            <a:lvl2pPr marL="225420" indent="-225420">
              <a:buFont typeface="Courier New" panose="02070309020205020404" pitchFamily="49" charset="0"/>
              <a:buChar char="o"/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6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1300" y="365126"/>
            <a:ext cx="8572500" cy="92075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Intel’s Protection Keys Design/Usage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91EE-D9F1-4F3C-940F-BBBB67ECD514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789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1300" y="365126"/>
            <a:ext cx="8572500" cy="920750"/>
          </a:xfr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Problem Statement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5F18-8A95-4E18-BF98-D09257DC0744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36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D8FAE-034A-46B4-A256-F9E454565F52}" type="datetime1">
              <a:rPr lang="en-US" smtClean="0"/>
              <a:t>3/21/2018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71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7C79-8A0F-411E-B9C1-E7220AC57F20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72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FB62-A0B8-43A3-8103-B34B501CFD27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97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33A6D-2081-4F09-9FD8-CDCAD0A0CCE9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45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BA848-20F5-44A6-8122-C1CBBD509CB7}" type="datetime1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86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CE0F5-BFB4-4404-9735-10EC110B6C63}" type="datetime1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9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70F03-F504-4A80-8157-79EFBE4997F5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091E-1BE9-D048-802F-264F52FB23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3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png"/><Relationship Id="rId7" Type="http://schemas.openxmlformats.org/officeDocument/2006/relationships/hyperlink" Target="http://www3.cs.stonybrook.edu/~mizha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hyperlink" Target="https://scholar.google.com/citations?user=llCSAtwAAAAJ&amp;hl=en" TargetMode="External"/><Relationship Id="rId4" Type="http://schemas.openxmlformats.org/officeDocument/2006/relationships/hyperlink" Target="https://www.linkedin.com/in/mingwayzha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are/radare2.git" TargetMode="External"/><Relationship Id="rId2" Type="http://schemas.openxmlformats.org/officeDocument/2006/relationships/hyperlink" Target="https://github.com/xom-switch.git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room.intel.com/wp-content/uploads/sites/11/2018/01/Intel-Analysis-of-Speculative-Execution-Side-Channels.pdf" TargetMode="External"/><Relationship Id="rId2" Type="http://schemas.openxmlformats.org/officeDocument/2006/relationships/hyperlink" Target="https://software.intel.com/sites/default/files/managed/c5/63/336996-Speculative-Execution-Side-Channel-Mitigations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ernel.org/doc/Documentation/x86/protection-keys.txt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643797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831" y="3152503"/>
            <a:ext cx="9668929" cy="121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eXecutable-Only-Memory-Switch (XOM-Switch)</a:t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/>
              <a:t>Hiding Your Code From Advanced Code Reuse Attacks in One Shot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748" y="5000111"/>
            <a:ext cx="9144000" cy="64732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Mingwei Zhang, Ravi Sahita (Intel Labs) Daiping Liu (University of Delaware)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Intel’s MPK?</a:t>
            </a:r>
          </a:p>
          <a:p>
            <a:pPr lvl="1"/>
            <a:r>
              <a:rPr lang="en-US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 Keys</a:t>
            </a:r>
            <a:r>
              <a:rPr lang="en-US" sz="2000" dirty="0" smtClean="0"/>
              <a:t>. [section 4.6.2 in Intel SDM]</a:t>
            </a:r>
          </a:p>
          <a:p>
            <a:pPr lvl="1"/>
            <a:r>
              <a:rPr lang="en-US" sz="2000" dirty="0" smtClean="0"/>
              <a:t>Tagging memory pages with extra permission bits.</a:t>
            </a:r>
          </a:p>
          <a:p>
            <a:r>
              <a:rPr lang="en-US" dirty="0" smtClean="0"/>
              <a:t>Properties?</a:t>
            </a:r>
          </a:p>
          <a:p>
            <a:pPr lvl="1"/>
            <a:r>
              <a:rPr lang="en-US" dirty="0" smtClean="0"/>
              <a:t>Fast </a:t>
            </a:r>
            <a:r>
              <a:rPr lang="en-US" dirty="0"/>
              <a:t>permission switches of user level pages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Allows pages to be “</a:t>
            </a:r>
            <a:r>
              <a:rPr lang="en-US" b="1" dirty="0" smtClean="0">
                <a:solidFill>
                  <a:srgbClr val="FF0000"/>
                </a:solidFill>
              </a:rPr>
              <a:t>read-only</a:t>
            </a:r>
            <a:r>
              <a:rPr lang="en-US" dirty="0" smtClean="0"/>
              <a:t>” or “</a:t>
            </a:r>
            <a:r>
              <a:rPr lang="en-US" b="1" dirty="0" smtClean="0">
                <a:solidFill>
                  <a:srgbClr val="FF0000"/>
                </a:solidFill>
              </a:rPr>
              <a:t>inaccessible</a:t>
            </a:r>
            <a:r>
              <a:rPr lang="en-US" dirty="0" smtClean="0"/>
              <a:t>”.</a:t>
            </a:r>
          </a:p>
          <a:p>
            <a:pPr lvl="1"/>
            <a:r>
              <a:rPr lang="en-US" dirty="0" smtClean="0"/>
              <a:t>Support 16 memory domains per process.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127500"/>
            <a:ext cx="10969487" cy="22526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Access permission is decided jointly by page permission </a:t>
            </a:r>
            <a:r>
              <a:rPr lang="en-US" b="1" dirty="0" smtClean="0"/>
              <a:t>&amp;</a:t>
            </a:r>
            <a:r>
              <a:rPr lang="en-US" dirty="0" smtClean="0"/>
              <a:t> Protection Keys permission</a:t>
            </a:r>
          </a:p>
          <a:p>
            <a:r>
              <a:rPr lang="en-US" i="1" dirty="0" smtClean="0"/>
              <a:t>pkey</a:t>
            </a:r>
            <a:r>
              <a:rPr lang="en-US" dirty="0" smtClean="0"/>
              <a:t> bits are used as an “index” to PKRU and each has two bits.</a:t>
            </a:r>
          </a:p>
          <a:p>
            <a:r>
              <a:rPr lang="en-US" i="1" dirty="0" smtClean="0"/>
              <a:t>pkey</a:t>
            </a:r>
            <a:r>
              <a:rPr lang="en-US" dirty="0" smtClean="0"/>
              <a:t> applies to only user level pages (U/S=1)</a:t>
            </a:r>
          </a:p>
          <a:p>
            <a:r>
              <a:rPr lang="en-US" dirty="0" smtClean="0"/>
              <a:t>Supervisor </a:t>
            </a:r>
            <a:r>
              <a:rPr lang="en-US" dirty="0"/>
              <a:t>accesses </a:t>
            </a:r>
            <a:r>
              <a:rPr lang="en-US" dirty="0" smtClean="0"/>
              <a:t>subject </a:t>
            </a:r>
            <a:r>
              <a:rPr lang="en-US" dirty="0"/>
              <a:t>to the same checks as user </a:t>
            </a:r>
            <a:r>
              <a:rPr lang="en-US" dirty="0" smtClean="0"/>
              <a:t>accesses</a:t>
            </a:r>
          </a:p>
          <a:p>
            <a:pPr lvl="1"/>
            <a:r>
              <a:rPr lang="en-US" dirty="0" smtClean="0"/>
              <a:t>If pkey denies access, direct memory accesses from kernel are also rejected.</a:t>
            </a:r>
            <a:endParaRPr lang="en-US" dirty="0"/>
          </a:p>
        </p:txBody>
      </p:sp>
      <p:pic>
        <p:nvPicPr>
          <p:cNvPr id="1026" name="Picture 2" descr="https://software.intel.com/sites/default/files/managed/d7/b6/xeon-processor-scalable-family-tech-overview-fig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0" y="1483538"/>
            <a:ext cx="10013801" cy="23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447800"/>
            <a:ext cx="11501846" cy="4729163"/>
          </a:xfrm>
        </p:spPr>
        <p:txBody>
          <a:bodyPr>
            <a:normAutofit/>
          </a:bodyPr>
          <a:lstStyle/>
          <a:p>
            <a:r>
              <a:rPr lang="en-US" dirty="0"/>
              <a:t>Primitives: </a:t>
            </a:r>
            <a:r>
              <a:rPr lang="en-US" dirty="0">
                <a:solidFill>
                  <a:srgbClr val="C00000"/>
                </a:solidFill>
              </a:rPr>
              <a:t>3 new </a:t>
            </a:r>
            <a:r>
              <a:rPr lang="en-US" dirty="0" err="1">
                <a:solidFill>
                  <a:srgbClr val="C00000"/>
                </a:solidFill>
              </a:rPr>
              <a:t>syscalls</a:t>
            </a:r>
            <a:r>
              <a:rPr lang="en-US" dirty="0">
                <a:solidFill>
                  <a:srgbClr val="C00000"/>
                </a:solidFill>
              </a:rPr>
              <a:t> and 2 new instructions added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</a:p>
          <a:p>
            <a:pPr lvl="1" defTabSz="914377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/>
                </a:solidFill>
              </a:rPr>
              <a:t>New </a:t>
            </a:r>
            <a:r>
              <a:rPr lang="en-US" altLang="en-US" b="1" dirty="0" err="1">
                <a:solidFill>
                  <a:schemeClr val="accent5"/>
                </a:solidFill>
              </a:rPr>
              <a:t>Syscall</a:t>
            </a:r>
            <a:r>
              <a:rPr lang="en-US" altLang="en-US" b="1" dirty="0">
                <a:solidFill>
                  <a:schemeClr val="accent5"/>
                </a:solidFill>
              </a:rPr>
              <a:t>: 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</a:rPr>
              <a:t>pkey_alloc</a:t>
            </a:r>
            <a:r>
              <a:rPr lang="en-US" altLang="en-US" b="1" dirty="0">
                <a:solidFill>
                  <a:schemeClr val="accent5"/>
                </a:solidFill>
              </a:rPr>
              <a:t>(unsigned long flags, unsigned long </a:t>
            </a:r>
            <a:r>
              <a:rPr lang="en-US" altLang="en-US" b="1" dirty="0" err="1">
                <a:solidFill>
                  <a:schemeClr val="accent5"/>
                </a:solidFill>
              </a:rPr>
              <a:t>initial_rights</a:t>
            </a:r>
            <a:r>
              <a:rPr lang="en-US" altLang="en-US" b="1" dirty="0">
                <a:solidFill>
                  <a:schemeClr val="accent5"/>
                </a:solidFill>
              </a:rPr>
              <a:t>);</a:t>
            </a:r>
          </a:p>
          <a:p>
            <a:pPr lvl="1" defTabSz="914377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/>
                </a:solidFill>
              </a:rPr>
              <a:t>New </a:t>
            </a:r>
            <a:r>
              <a:rPr lang="en-US" altLang="en-US" b="1" dirty="0" err="1">
                <a:solidFill>
                  <a:schemeClr val="accent5"/>
                </a:solidFill>
              </a:rPr>
              <a:t>Syscall</a:t>
            </a:r>
            <a:r>
              <a:rPr lang="en-US" altLang="en-US" b="1" dirty="0">
                <a:solidFill>
                  <a:schemeClr val="accent5"/>
                </a:solidFill>
              </a:rPr>
              <a:t>: 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</a:rPr>
              <a:t>pkey_mprotect</a:t>
            </a:r>
            <a:r>
              <a:rPr lang="en-US" altLang="en-US" b="1" dirty="0">
                <a:solidFill>
                  <a:schemeClr val="accent5"/>
                </a:solidFill>
              </a:rPr>
              <a:t>(void *start, </a:t>
            </a:r>
            <a:r>
              <a:rPr lang="en-US" altLang="en-US" b="1" dirty="0" err="1">
                <a:solidFill>
                  <a:schemeClr val="accent5"/>
                </a:solidFill>
              </a:rPr>
              <a:t>size_t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</a:rPr>
              <a:t>len</a:t>
            </a:r>
            <a:r>
              <a:rPr lang="en-US" altLang="en-US" b="1" dirty="0">
                <a:solidFill>
                  <a:schemeClr val="accent5"/>
                </a:solidFill>
              </a:rPr>
              <a:t>, 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</a:rPr>
              <a:t>prot</a:t>
            </a:r>
            <a:r>
              <a:rPr lang="en-US" altLang="en-US" b="1" dirty="0">
                <a:solidFill>
                  <a:schemeClr val="accent5"/>
                </a:solidFill>
              </a:rPr>
              <a:t>, 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pkey);</a:t>
            </a:r>
          </a:p>
          <a:p>
            <a:pPr lvl="1" defTabSz="914377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/>
                </a:solidFill>
              </a:rPr>
              <a:t>New </a:t>
            </a:r>
            <a:r>
              <a:rPr lang="en-US" altLang="en-US" b="1" dirty="0" err="1">
                <a:solidFill>
                  <a:schemeClr val="accent5"/>
                </a:solidFill>
              </a:rPr>
              <a:t>Syscall</a:t>
            </a:r>
            <a:r>
              <a:rPr lang="en-US" altLang="en-US" b="1" dirty="0">
                <a:solidFill>
                  <a:schemeClr val="accent5"/>
                </a:solidFill>
              </a:rPr>
              <a:t>: 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</a:t>
            </a:r>
            <a:r>
              <a:rPr lang="en-US" altLang="en-US" b="1" dirty="0" err="1">
                <a:solidFill>
                  <a:schemeClr val="accent5"/>
                </a:solidFill>
              </a:rPr>
              <a:t>pkey_free</a:t>
            </a:r>
            <a:r>
              <a:rPr lang="en-US" altLang="en-US" b="1" dirty="0">
                <a:solidFill>
                  <a:schemeClr val="accent5"/>
                </a:solidFill>
              </a:rPr>
              <a:t>(</a:t>
            </a:r>
            <a:r>
              <a:rPr lang="en-US" altLang="en-US" b="1" dirty="0" err="1">
                <a:solidFill>
                  <a:schemeClr val="accent5"/>
                </a:solidFill>
              </a:rPr>
              <a:t>int</a:t>
            </a:r>
            <a:r>
              <a:rPr lang="en-US" altLang="en-US" b="1" dirty="0">
                <a:solidFill>
                  <a:schemeClr val="accent5"/>
                </a:solidFill>
              </a:rPr>
              <a:t> key);</a:t>
            </a:r>
          </a:p>
          <a:p>
            <a:pPr lvl="1" defTabSz="914377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/>
                </a:solidFill>
              </a:rPr>
              <a:t>New </a:t>
            </a:r>
            <a:r>
              <a:rPr lang="en-US" altLang="en-US" b="1" dirty="0" err="1">
                <a:solidFill>
                  <a:schemeClr val="accent5"/>
                </a:solidFill>
              </a:rPr>
              <a:t>Insn</a:t>
            </a:r>
            <a:r>
              <a:rPr lang="en-US" altLang="en-US" b="1" dirty="0">
                <a:solidFill>
                  <a:schemeClr val="accent5"/>
                </a:solidFill>
              </a:rPr>
              <a:t>:     </a:t>
            </a:r>
            <a:r>
              <a:rPr lang="en-US" altLang="en-US" b="1" dirty="0" err="1">
                <a:solidFill>
                  <a:schemeClr val="accent5"/>
                </a:solidFill>
              </a:rPr>
              <a:t>wrpkru</a:t>
            </a:r>
            <a:r>
              <a:rPr lang="en-US" altLang="en-US" b="1" dirty="0">
                <a:solidFill>
                  <a:schemeClr val="accent5"/>
                </a:solidFill>
              </a:rPr>
              <a:t>  /* change memory permission of pages that bind to a pkey. */</a:t>
            </a:r>
          </a:p>
          <a:p>
            <a:pPr lvl="1" defTabSz="914377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accent5"/>
                </a:solidFill>
              </a:rPr>
              <a:t>New </a:t>
            </a:r>
            <a:r>
              <a:rPr lang="en-US" altLang="en-US" b="1" dirty="0" err="1">
                <a:solidFill>
                  <a:schemeClr val="accent5"/>
                </a:solidFill>
              </a:rPr>
              <a:t>Insn</a:t>
            </a:r>
            <a:r>
              <a:rPr lang="en-US" altLang="en-US" b="1" dirty="0">
                <a:solidFill>
                  <a:schemeClr val="accent5"/>
                </a:solidFill>
              </a:rPr>
              <a:t>:     </a:t>
            </a:r>
            <a:r>
              <a:rPr lang="en-US" altLang="en-US" b="1" dirty="0" err="1">
                <a:solidFill>
                  <a:schemeClr val="accent5"/>
                </a:solidFill>
              </a:rPr>
              <a:t>rdpkru</a:t>
            </a:r>
            <a:r>
              <a:rPr lang="en-US" altLang="en-US" b="1" dirty="0">
                <a:solidFill>
                  <a:schemeClr val="accent5"/>
                </a:solidFill>
              </a:rPr>
              <a:t>   /* get the memory permission of a pkey */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0980" y="1543768"/>
            <a:ext cx="5120640" cy="3780707"/>
          </a:xfrm>
        </p:spPr>
        <p:txBody>
          <a:bodyPr>
            <a:norm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Turned on for each process.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16 keys per process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Each key could bind to a large number of non-contiguous memory regions.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Permission change by one instruction “</a:t>
            </a:r>
            <a:r>
              <a:rPr lang="en-US" dirty="0" err="1" smtClean="0"/>
              <a:t>wrpkru</a:t>
            </a:r>
            <a:r>
              <a:rPr lang="en-US" dirty="0" smtClean="0"/>
              <a:t>”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Permission is per-thread based.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817897" y="5875338"/>
            <a:ext cx="2743200" cy="365125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10753" y="2600326"/>
            <a:ext cx="1689521" cy="3986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10753" y="2093121"/>
            <a:ext cx="1689521" cy="29860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17897" y="3262314"/>
            <a:ext cx="1689521" cy="3986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3133" y="4386266"/>
            <a:ext cx="1689521" cy="3986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34022" y="2676531"/>
            <a:ext cx="44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cs typeface="Neo Sans Intel"/>
              </a:rPr>
              <a:t>rw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9258" y="3314702"/>
            <a:ext cx="44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cs typeface="Neo Sans Intel"/>
              </a:rPr>
              <a:t>rw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31637" y="4424371"/>
            <a:ext cx="449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cs typeface="Neo Sans Intel"/>
              </a:rPr>
              <a:t>rw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0" y="3348272"/>
            <a:ext cx="17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cs typeface="Neo Sans Intel"/>
              </a:rPr>
              <a:t>Pkey #</a:t>
            </a:r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1 (thread #1)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cxnSp>
        <p:nvCxnSpPr>
          <p:cNvPr id="14" name="Straight Arrow Connector 13"/>
          <p:cNvCxnSpPr>
            <a:stCxn id="12" idx="3"/>
            <a:endCxn id="5" idx="1"/>
          </p:cNvCxnSpPr>
          <p:nvPr/>
        </p:nvCxnSpPr>
        <p:spPr>
          <a:xfrm flipV="1">
            <a:off x="6846095" y="2799642"/>
            <a:ext cx="964658" cy="7025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7" idx="1"/>
          </p:cNvCxnSpPr>
          <p:nvPr/>
        </p:nvCxnSpPr>
        <p:spPr>
          <a:xfrm flipV="1">
            <a:off x="6846095" y="3461630"/>
            <a:ext cx="971802" cy="4053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8" idx="1"/>
          </p:cNvCxnSpPr>
          <p:nvPr/>
        </p:nvCxnSpPr>
        <p:spPr>
          <a:xfrm>
            <a:off x="6846095" y="3502161"/>
            <a:ext cx="967038" cy="10834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85487" y="3701475"/>
            <a:ext cx="139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cs typeface="Neo Sans Intel"/>
              </a:rPr>
              <a:t>Disable write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85410" y="2602711"/>
            <a:ext cx="707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cs typeface="Neo Sans Intel"/>
              </a:rPr>
              <a:t>None</a:t>
            </a:r>
            <a:endParaRPr lang="en-US" sz="1000" b="1" dirty="0">
              <a:solidFill>
                <a:srgbClr val="C00000"/>
              </a:solidFill>
              <a:cs typeface="Neo Sans Inte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5410" y="3212307"/>
            <a:ext cx="70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Neo Sans Intel"/>
              </a:rPr>
              <a:t>None</a:t>
            </a:r>
            <a:endParaRPr lang="en-US" sz="1000" b="1" dirty="0">
              <a:solidFill>
                <a:srgbClr val="C00000"/>
              </a:solidFill>
              <a:cs typeface="Neo Sans Inte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85411" y="4350551"/>
            <a:ext cx="70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Neo Sans Intel"/>
              </a:rPr>
              <a:t>None</a:t>
            </a:r>
            <a:endParaRPr lang="en-US" sz="1000" b="1" dirty="0">
              <a:solidFill>
                <a:srgbClr val="C00000"/>
              </a:solidFill>
              <a:cs typeface="Neo Sans Inte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9700" y="2244286"/>
            <a:ext cx="1628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cs typeface="Neo Sans Intel"/>
              </a:rPr>
              <a:t>Unintended/malicious read/write</a:t>
            </a:r>
            <a:endParaRPr lang="en-US" sz="1400" b="1" dirty="0">
              <a:solidFill>
                <a:srgbClr val="C00000"/>
              </a:solidFill>
              <a:cs typeface="Neo Sans Intel"/>
            </a:endParaRPr>
          </a:p>
        </p:txBody>
      </p:sp>
      <p:cxnSp>
        <p:nvCxnSpPr>
          <p:cNvPr id="34" name="Curved Connector 33"/>
          <p:cNvCxnSpPr>
            <a:stCxn id="31" idx="3"/>
            <a:endCxn id="8" idx="0"/>
          </p:cNvCxnSpPr>
          <p:nvPr/>
        </p:nvCxnSpPr>
        <p:spPr>
          <a:xfrm>
            <a:off x="6848389" y="2505896"/>
            <a:ext cx="1809505" cy="1880370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Multiply 34"/>
          <p:cNvSpPr/>
          <p:nvPr/>
        </p:nvSpPr>
        <p:spPr>
          <a:xfrm>
            <a:off x="8085537" y="3118729"/>
            <a:ext cx="568179" cy="685800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98148" y="1684472"/>
            <a:ext cx="1204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  <a:cs typeface="Neo Sans Intel"/>
              </a:rPr>
              <a:t>Permission by</a:t>
            </a:r>
          </a:p>
          <a:p>
            <a:r>
              <a:rPr lang="en-US" sz="1000" b="1" dirty="0" err="1">
                <a:solidFill>
                  <a:schemeClr val="tx2"/>
                </a:solidFill>
                <a:cs typeface="Neo Sans Intel"/>
              </a:rPr>
              <a:t>mmap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/</a:t>
            </a:r>
            <a:r>
              <a:rPr lang="en-US" sz="1000" b="1" dirty="0" err="1">
                <a:solidFill>
                  <a:schemeClr val="tx2"/>
                </a:solidFill>
                <a:cs typeface="Neo Sans Intel"/>
              </a:rPr>
              <a:t>mprotect</a:t>
            </a:r>
            <a:endParaRPr lang="en-US" sz="10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47806" y="1704113"/>
            <a:ext cx="12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cs typeface="Neo Sans Intel"/>
              </a:rPr>
              <a:t>Permission by </a:t>
            </a: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pkey</a:t>
            </a:r>
          </a:p>
          <a:p>
            <a:pPr algn="ctr"/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(thread #1)</a:t>
            </a:r>
            <a:endParaRPr lang="en-US" sz="10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7643" y="5564385"/>
            <a:ext cx="1689521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689432" y="5490999"/>
            <a:ext cx="99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Intel CPU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85084" y="5564385"/>
            <a:ext cx="125516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85537" y="5564385"/>
            <a:ext cx="115488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63000" y="5564385"/>
            <a:ext cx="125516" cy="3986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237823" y="5564385"/>
            <a:ext cx="125516" cy="3986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10300" y="5644888"/>
            <a:ext cx="1577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PKRU (thread #1)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1345" y="4925319"/>
            <a:ext cx="99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DRAM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cxnSp>
        <p:nvCxnSpPr>
          <p:cNvPr id="41" name="Straight Arrow Connector 40"/>
          <p:cNvCxnSpPr>
            <a:endCxn id="10" idx="3"/>
          </p:cNvCxnSpPr>
          <p:nvPr/>
        </p:nvCxnSpPr>
        <p:spPr>
          <a:xfrm flipH="1" flipV="1">
            <a:off x="9978857" y="3437813"/>
            <a:ext cx="488874" cy="4048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9" idx="3"/>
          </p:cNvCxnSpPr>
          <p:nvPr/>
        </p:nvCxnSpPr>
        <p:spPr>
          <a:xfrm flipH="1" flipV="1">
            <a:off x="9983621" y="2799642"/>
            <a:ext cx="484110" cy="104298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1" idx="3"/>
          </p:cNvCxnSpPr>
          <p:nvPr/>
        </p:nvCxnSpPr>
        <p:spPr>
          <a:xfrm flipH="1">
            <a:off x="9981236" y="3842629"/>
            <a:ext cx="486495" cy="70485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807168" y="6088260"/>
            <a:ext cx="1689521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494609" y="6088260"/>
            <a:ext cx="125516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095062" y="6088260"/>
            <a:ext cx="115488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772525" y="6088260"/>
            <a:ext cx="125516" cy="3986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237819" y="6088260"/>
            <a:ext cx="125516" cy="3986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210300" y="6168763"/>
            <a:ext cx="1587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PKRU (thread #2)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444626" y="3715997"/>
            <a:ext cx="1702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cs typeface="Neo Sans Intel"/>
              </a:rPr>
              <a:t>Pkey </a:t>
            </a:r>
            <a:r>
              <a:rPr lang="en-US" sz="1400" b="1" dirty="0" smtClean="0">
                <a:solidFill>
                  <a:schemeClr val="tx2"/>
                </a:solidFill>
                <a:cs typeface="Neo Sans Intel"/>
              </a:rPr>
              <a:t>#1 (thread #2)</a:t>
            </a:r>
            <a:endParaRPr lang="en-US" sz="1400" b="1" dirty="0">
              <a:solidFill>
                <a:schemeClr val="tx2"/>
              </a:solidFill>
              <a:cs typeface="Neo Sans Inte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5555369" y="5314950"/>
            <a:ext cx="6127044" cy="9525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762608" y="2640811"/>
            <a:ext cx="4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Neo Sans Intel"/>
              </a:rPr>
              <a:t>r</a:t>
            </a:r>
            <a:endParaRPr lang="en-US" sz="1000" b="1" dirty="0">
              <a:solidFill>
                <a:srgbClr val="C00000"/>
              </a:solidFill>
              <a:cs typeface="Neo Sans Inte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757844" y="3250407"/>
            <a:ext cx="4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Neo Sans Intel"/>
              </a:rPr>
              <a:t>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760223" y="4388651"/>
            <a:ext cx="4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Neo Sans Intel"/>
              </a:rPr>
              <a:t>r</a:t>
            </a:r>
            <a:endParaRPr lang="en-US" sz="1000" b="1" dirty="0">
              <a:solidFill>
                <a:srgbClr val="C00000"/>
              </a:solidFill>
              <a:cs typeface="Neo Sans Inte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983621" y="2262474"/>
            <a:ext cx="12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2"/>
                </a:solidFill>
                <a:cs typeface="Neo Sans Intel"/>
              </a:rPr>
              <a:t>Permission by </a:t>
            </a: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pkey</a:t>
            </a:r>
          </a:p>
          <a:p>
            <a:pPr algn="ctr"/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(thread #2)</a:t>
            </a:r>
            <a:endParaRPr lang="en-US" sz="1000" b="1" dirty="0">
              <a:solidFill>
                <a:schemeClr val="tx2"/>
              </a:solidFill>
              <a:cs typeface="Neo Sans Inte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4330" y="5501351"/>
            <a:ext cx="55797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cs typeface="Neo Sans Intel"/>
              </a:rPr>
              <a:t>Performance: 60 ~ </a:t>
            </a:r>
            <a:r>
              <a:rPr lang="en-US" b="1" dirty="0" smtClean="0">
                <a:solidFill>
                  <a:srgbClr val="FF0000"/>
                </a:solidFill>
                <a:cs typeface="Neo Sans Intel"/>
              </a:rPr>
              <a:t>120 </a:t>
            </a:r>
            <a:r>
              <a:rPr lang="en-US" b="1" dirty="0">
                <a:solidFill>
                  <a:srgbClr val="FF0000"/>
                </a:solidFill>
                <a:cs typeface="Neo Sans Intel"/>
              </a:rPr>
              <a:t>cycles for </a:t>
            </a:r>
            <a:r>
              <a:rPr lang="en-US" b="1" u="sng" dirty="0" err="1">
                <a:solidFill>
                  <a:srgbClr val="FF0000"/>
                </a:solidFill>
                <a:cs typeface="Neo Sans Intel"/>
              </a:rPr>
              <a:t>wrpkru</a:t>
            </a:r>
            <a:r>
              <a:rPr lang="en-US" b="1" dirty="0">
                <a:solidFill>
                  <a:srgbClr val="FF0000"/>
                </a:solidFill>
                <a:cs typeface="Neo Sans Intel"/>
              </a:rPr>
              <a:t>. Almost no relevance to memory range </a:t>
            </a:r>
            <a:r>
              <a:rPr lang="en-US" b="1" dirty="0" smtClean="0">
                <a:solidFill>
                  <a:srgbClr val="FF0000"/>
                </a:solidFill>
                <a:cs typeface="Neo Sans Intel"/>
              </a:rPr>
              <a:t>size. In </a:t>
            </a:r>
            <a:r>
              <a:rPr lang="en-US" b="1" dirty="0">
                <a:solidFill>
                  <a:srgbClr val="FF0000"/>
                </a:solidFill>
                <a:cs typeface="Neo Sans Intel"/>
              </a:rPr>
              <a:t>compare, </a:t>
            </a:r>
            <a:r>
              <a:rPr lang="en-US" b="1" dirty="0" smtClean="0">
                <a:solidFill>
                  <a:srgbClr val="FF0000"/>
                </a:solidFill>
                <a:cs typeface="Neo Sans Intel"/>
              </a:rPr>
              <a:t>one </a:t>
            </a:r>
            <a:r>
              <a:rPr lang="en-US" b="1" dirty="0">
                <a:solidFill>
                  <a:srgbClr val="FF0000"/>
                </a:solidFill>
                <a:cs typeface="Neo Sans Intel"/>
              </a:rPr>
              <a:t>“</a:t>
            </a:r>
            <a:r>
              <a:rPr lang="en-US" b="1" dirty="0" err="1">
                <a:solidFill>
                  <a:srgbClr val="FF0000"/>
                </a:solidFill>
                <a:cs typeface="Neo Sans Intel"/>
              </a:rPr>
              <a:t>mprotect</a:t>
            </a:r>
            <a:r>
              <a:rPr lang="en-US" b="1" dirty="0" smtClean="0">
                <a:solidFill>
                  <a:srgbClr val="FF0000"/>
                </a:solidFill>
                <a:cs typeface="Neo Sans Intel"/>
              </a:rPr>
              <a:t>” could cause 20,000 cycles.</a:t>
            </a:r>
            <a:endParaRPr lang="en-US" b="1" dirty="0">
              <a:solidFill>
                <a:srgbClr val="FF0000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42947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360" y="1703102"/>
            <a:ext cx="5999562" cy="3785652"/>
          </a:xfrm>
          <a:prstGeom prst="rect">
            <a:avLst/>
          </a:prstGeom>
          <a:noFill/>
          <a:ln cap="rnd">
            <a:solidFill>
              <a:schemeClr val="tx2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 main()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real_prot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PROT_READ | PROT_WRITE;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pkey_alloc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 *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mmap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(NULL, PAGE_SIZE, </a:t>
            </a:r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PROT_READ|PROT_WRIE, 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MAP_ANONYMOUS|MAP_PRIVATE, -1, 0);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 =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pkey_mprotect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PAGE_SIZE,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real_prot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lvl="1">
              <a:lnSpc>
                <a:spcPct val="150000"/>
              </a:lnSpc>
            </a:pP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pkey_set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pkey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PKEY_DISABLE_WRITE, 0);</a:t>
            </a: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6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ptr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0x30;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0081" y="1703102"/>
            <a:ext cx="5550316" cy="47705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static inline void                                                              </a:t>
            </a:r>
          </a:p>
          <a:p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wrpkru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(unsigned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pkru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)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{                        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unsigned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eax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pkru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;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unsigned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ecx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= 0;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unsigned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edx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= 0;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                     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asm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volatile(".byte 0x0f,0x01,0xef\n\t"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                 : : "a" (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eax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), "c" (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ecx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), "d" (</a:t>
            </a:r>
            <a:r>
              <a:rPr lang="en-US" sz="1600" dirty="0" err="1">
                <a:solidFill>
                  <a:schemeClr val="tx2"/>
                </a:solidFill>
                <a:cs typeface="Calibri" panose="020F0502020204030204" pitchFamily="34" charset="0"/>
              </a:rPr>
              <a:t>edx</a:t>
            </a:r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));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Calibri" panose="020F0502020204030204" pitchFamily="34" charset="0"/>
              </a:rPr>
              <a:t>}</a:t>
            </a:r>
          </a:p>
          <a:p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 err="1">
                <a:solidFill>
                  <a:schemeClr val="tx2"/>
                </a:solidFill>
                <a:cs typeface="Neo Sans Intel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Neo Sans Intel"/>
              </a:rPr>
              <a:t>pkey_set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(</a:t>
            </a:r>
            <a:r>
              <a:rPr lang="en-US" sz="1600" dirty="0" err="1">
                <a:solidFill>
                  <a:schemeClr val="tx2"/>
                </a:solidFill>
                <a:cs typeface="Neo Sans Intel"/>
              </a:rPr>
              <a:t>int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 </a:t>
            </a:r>
            <a:r>
              <a:rPr lang="en-US" sz="1600" dirty="0" err="1">
                <a:solidFill>
                  <a:schemeClr val="tx2"/>
                </a:solidFill>
                <a:cs typeface="Neo Sans Intel"/>
              </a:rPr>
              <a:t>pkey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, unsigned long rights, unsigned long flags)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Neo Sans Intel"/>
              </a:rPr>
              <a:t>{                                                                               </a:t>
            </a:r>
          </a:p>
          <a:p>
            <a:r>
              <a:rPr lang="en-US" sz="1600" b="1" dirty="0">
                <a:solidFill>
                  <a:srgbClr val="C00000"/>
                </a:solidFill>
                <a:cs typeface="Neo Sans Intel"/>
              </a:rPr>
              <a:t>    unsigned </a:t>
            </a:r>
            <a:r>
              <a:rPr lang="en-US" sz="1600" b="1" dirty="0" err="1">
                <a:solidFill>
                  <a:srgbClr val="C00000"/>
                </a:solidFill>
                <a:cs typeface="Neo Sans Intel"/>
              </a:rPr>
              <a:t>int</a:t>
            </a:r>
            <a:r>
              <a:rPr lang="en-US" sz="1600" b="1" dirty="0">
                <a:solidFill>
                  <a:srgbClr val="C00000"/>
                </a:solidFill>
                <a:cs typeface="Neo Sans Intel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cs typeface="Neo Sans Intel"/>
              </a:rPr>
              <a:t>pkru</a:t>
            </a:r>
            <a:r>
              <a:rPr lang="en-US" sz="1600" b="1" dirty="0">
                <a:solidFill>
                  <a:srgbClr val="C00000"/>
                </a:solidFill>
                <a:cs typeface="Neo Sans Intel"/>
              </a:rPr>
              <a:t> = (rights &lt;&lt; (2 * </a:t>
            </a:r>
            <a:r>
              <a:rPr lang="en-US" sz="1600" b="1" dirty="0" err="1">
                <a:solidFill>
                  <a:srgbClr val="C00000"/>
                </a:solidFill>
                <a:cs typeface="Neo Sans Intel"/>
              </a:rPr>
              <a:t>pkey</a:t>
            </a:r>
            <a:r>
              <a:rPr lang="en-US" sz="1600" b="1" dirty="0">
                <a:solidFill>
                  <a:srgbClr val="C00000"/>
                </a:solidFill>
                <a:cs typeface="Neo Sans Intel"/>
              </a:rPr>
              <a:t>));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Neo Sans Intel"/>
              </a:rPr>
              <a:t>    </a:t>
            </a:r>
            <a:r>
              <a:rPr lang="en-US" sz="1600" dirty="0" err="1">
                <a:solidFill>
                  <a:schemeClr val="tx2"/>
                </a:solidFill>
                <a:cs typeface="Neo Sans Intel"/>
              </a:rPr>
              <a:t>wrpkru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(</a:t>
            </a:r>
            <a:r>
              <a:rPr lang="en-US" sz="1600" dirty="0" err="1">
                <a:solidFill>
                  <a:schemeClr val="tx2"/>
                </a:solidFill>
                <a:cs typeface="Neo Sans Intel"/>
              </a:rPr>
              <a:t>pkru</a:t>
            </a:r>
            <a:r>
              <a:rPr lang="en-US" sz="1600" dirty="0">
                <a:solidFill>
                  <a:schemeClr val="tx2"/>
                </a:solidFill>
                <a:cs typeface="Neo Sans Intel"/>
              </a:rPr>
              <a:t>);        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Neo Sans Intel"/>
              </a:rPr>
              <a:t>    return 0;                                                                   </a:t>
            </a:r>
          </a:p>
          <a:p>
            <a:r>
              <a:rPr lang="en-US" sz="1600" dirty="0">
                <a:solidFill>
                  <a:schemeClr val="tx2"/>
                </a:solidFill>
                <a:cs typeface="Neo Sans Intel"/>
              </a:rPr>
              <a:t>} </a:t>
            </a:r>
          </a:p>
          <a:p>
            <a:r>
              <a:rPr lang="en-US" sz="1600" b="1" dirty="0" err="1">
                <a:solidFill>
                  <a:srgbClr val="C00000"/>
                </a:solidFill>
                <a:cs typeface="Neo Sans Intel"/>
              </a:rPr>
              <a:t>pkey_set</a:t>
            </a:r>
            <a:r>
              <a:rPr lang="en-US" sz="1600" b="1" dirty="0">
                <a:solidFill>
                  <a:srgbClr val="C00000"/>
                </a:solidFill>
                <a:cs typeface="Neo Sans Intel"/>
              </a:rPr>
              <a:t>() disables the memory write access using </a:t>
            </a:r>
            <a:r>
              <a:rPr lang="en-US" sz="1600" b="1" dirty="0" err="1">
                <a:solidFill>
                  <a:srgbClr val="C00000"/>
                </a:solidFill>
                <a:cs typeface="Neo Sans Intel"/>
              </a:rPr>
              <a:t>wrpkru</a:t>
            </a:r>
            <a:r>
              <a:rPr lang="en-US" sz="1600" b="1" dirty="0">
                <a:solidFill>
                  <a:srgbClr val="C00000"/>
                </a:solidFill>
                <a:cs typeface="Neo Sans Intel"/>
              </a:rPr>
              <a:t> instruction (opcode: 0x0f 0x01)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360" y="5639396"/>
            <a:ext cx="539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Why does Protection Keys have anything to do with eXecutable Only Memory 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Protection Keys can be used for eXecutable Only Memory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Marking a code page “inaccessible” does not prevent execution</a:t>
            </a:r>
          </a:p>
          <a:p>
            <a:r>
              <a:rPr lang="en-US" dirty="0" smtClean="0"/>
              <a:t>eXecutable Only Memory Supported in Linux 4.9+</a:t>
            </a:r>
          </a:p>
          <a:p>
            <a:pPr lvl="1"/>
            <a:r>
              <a:rPr lang="en-US" b="1" dirty="0" smtClean="0"/>
              <a:t>Enhanced </a:t>
            </a:r>
            <a:r>
              <a:rPr lang="en-US" b="1" dirty="0" err="1" smtClean="0"/>
              <a:t>mprotect</a:t>
            </a:r>
            <a:r>
              <a:rPr lang="en-US" b="1" dirty="0" smtClean="0"/>
              <a:t>(</a:t>
            </a:r>
            <a:r>
              <a:rPr lang="en-US" b="1" dirty="0" err="1" smtClean="0"/>
              <a:t>addr</a:t>
            </a:r>
            <a:r>
              <a:rPr lang="en-US" b="1" dirty="0" smtClean="0"/>
              <a:t>, PROT_EXEC) = 0</a:t>
            </a:r>
          </a:p>
          <a:p>
            <a:pPr lvl="1"/>
            <a:r>
              <a:rPr lang="en-US" dirty="0" smtClean="0"/>
              <a:t>Makes a code page executable only.</a:t>
            </a:r>
            <a:endParaRPr lang="en-US" dirty="0"/>
          </a:p>
          <a:p>
            <a:r>
              <a:rPr lang="en-US" dirty="0" smtClean="0"/>
              <a:t>Update: glibc adopts Protection Keys support in 12/2017. However,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Support of XOM </a:t>
            </a:r>
            <a:r>
              <a:rPr lang="en-US" b="1" i="1" dirty="0">
                <a:solidFill>
                  <a:srgbClr val="C00000"/>
                </a:solidFill>
              </a:rPr>
              <a:t>is missing </a:t>
            </a:r>
            <a:r>
              <a:rPr lang="en-US" b="1" i="1" dirty="0" smtClean="0">
                <a:solidFill>
                  <a:srgbClr val="C00000"/>
                </a:solidFill>
              </a:rPr>
              <a:t>in both </a:t>
            </a:r>
            <a:r>
              <a:rPr lang="en-US" b="1" i="1" dirty="0">
                <a:solidFill>
                  <a:srgbClr val="C00000"/>
                </a:solidFill>
              </a:rPr>
              <a:t>GLIBC and </a:t>
            </a:r>
            <a:r>
              <a:rPr lang="en-US" b="1" i="1" dirty="0" smtClean="0">
                <a:solidFill>
                  <a:srgbClr val="C00000"/>
                </a:solidFill>
              </a:rPr>
              <a:t>compiler!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Recompiling/rewriting code </a:t>
            </a:r>
            <a:r>
              <a:rPr lang="en-US" b="1" i="1" dirty="0">
                <a:solidFill>
                  <a:srgbClr val="C00000"/>
                </a:solidFill>
              </a:rPr>
              <a:t>is </a:t>
            </a:r>
            <a:r>
              <a:rPr lang="en-US" b="1" i="1" dirty="0" smtClean="0">
                <a:solidFill>
                  <a:srgbClr val="C00000"/>
                </a:solidFill>
              </a:rPr>
              <a:t>needed</a:t>
            </a:r>
            <a:endParaRPr lang="en-US" b="1" i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25" y="3204925"/>
            <a:ext cx="9144000" cy="13552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Applying Protection Keys based eXecutable Only Memory to ELF Binaries.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We use a static binary rewriting to enable Protection Keys on ELF executables and libraries with the following key features: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6"/>
                </a:solidFill>
              </a:rPr>
              <a:t>No source code or significant binary rewriting/translation needed.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6"/>
                </a:solidFill>
              </a:rPr>
              <a:t>Almost no runtime overhead and works on large applications.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6"/>
                </a:solidFill>
              </a:rPr>
              <a:t>Open source (GPLv2 and later) for community.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Assumptions</a:t>
            </a:r>
          </a:p>
          <a:p>
            <a:pPr lvl="1"/>
            <a:r>
              <a:rPr lang="en-US" sz="2000" dirty="0" smtClean="0"/>
              <a:t>You have Intel CPU with Protection Keys feature turned on </a:t>
            </a:r>
            <a:r>
              <a:rPr lang="en-US" sz="2000" dirty="0" smtClean="0">
                <a:solidFill>
                  <a:srgbClr val="FF0000"/>
                </a:solidFill>
              </a:rPr>
              <a:t>AND</a:t>
            </a:r>
          </a:p>
          <a:p>
            <a:pPr lvl="1"/>
            <a:r>
              <a:rPr lang="en-US" sz="2000" dirty="0" smtClean="0"/>
              <a:t>You have Linux kernel 4.9+ that supports Protection Keys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OR</a:t>
            </a:r>
            <a:r>
              <a:rPr lang="en-US" sz="2000" dirty="0" smtClean="0"/>
              <a:t> you have Amazon AWS account and launch an </a:t>
            </a:r>
            <a:r>
              <a:rPr lang="en-US" sz="2000" b="1" dirty="0" smtClean="0">
                <a:solidFill>
                  <a:srgbClr val="0070C0"/>
                </a:solidFill>
              </a:rPr>
              <a:t>C5 instance </a:t>
            </a:r>
            <a:r>
              <a:rPr lang="en-US" sz="2000" dirty="0" smtClean="0">
                <a:sym typeface="Wingdings" panose="05000000000000000000" pitchFamily="2" charset="2"/>
              </a:rPr>
              <a:t> [1]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b="1" dirty="0" smtClean="0">
                <a:sym typeface="Wingdings" panose="05000000000000000000" pitchFamily="2" charset="2"/>
              </a:rPr>
              <a:t>Idea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Identifying code pages of a program at load time and marking them as executable.</a:t>
            </a:r>
            <a:endParaRPr lang="en-US" b="1" dirty="0">
              <a:solidFill>
                <a:schemeClr val="accent6"/>
              </a:solidFill>
            </a:endParaRPr>
          </a:p>
          <a:p>
            <a:r>
              <a:rPr lang="en-US" b="1" dirty="0" smtClean="0"/>
              <a:t>Challenges</a:t>
            </a:r>
          </a:p>
          <a:p>
            <a:pPr lvl="1"/>
            <a:r>
              <a:rPr lang="en-US" dirty="0"/>
              <a:t>Applying Protection Keys accurately on just code pages.</a:t>
            </a:r>
          </a:p>
          <a:p>
            <a:pPr lvl="1"/>
            <a:r>
              <a:rPr lang="en-US" dirty="0" smtClean="0"/>
              <a:t>Applying </a:t>
            </a:r>
            <a:r>
              <a:rPr lang="en-US" dirty="0"/>
              <a:t>Protection Keys on all ELF binaries including dependent libraries</a:t>
            </a:r>
          </a:p>
          <a:p>
            <a:pPr lvl="1"/>
            <a:r>
              <a:rPr lang="en-US" dirty="0" smtClean="0"/>
              <a:t>Attackers may subvert XOM by abusing </a:t>
            </a:r>
            <a:r>
              <a:rPr lang="en-US" dirty="0" err="1" smtClean="0"/>
              <a:t>wrpkru</a:t>
            </a:r>
            <a:r>
              <a:rPr lang="en-US" dirty="0" smtClean="0"/>
              <a:t>/</a:t>
            </a:r>
            <a:r>
              <a:rPr lang="en-US" dirty="0" err="1" smtClean="0"/>
              <a:t>xsave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86" y="1447800"/>
            <a:ext cx="5667468" cy="47291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 </a:t>
            </a:r>
            <a:r>
              <a:rPr lang="en-US" dirty="0" smtClean="0">
                <a:solidFill>
                  <a:srgbClr val="FF0000"/>
                </a:solidFill>
              </a:rPr>
              <a:t>#1: </a:t>
            </a:r>
            <a:r>
              <a:rPr lang="en-US" dirty="0"/>
              <a:t>Code and data mixed in </a:t>
            </a:r>
            <a:r>
              <a:rPr lang="en-US" dirty="0" smtClean="0"/>
              <a:t>Binary.</a:t>
            </a:r>
          </a:p>
          <a:p>
            <a:pPr lvl="1"/>
            <a:r>
              <a:rPr lang="en-US" dirty="0"/>
              <a:t>ELF has two “views</a:t>
            </a:r>
            <a:r>
              <a:rPr lang="en-US" dirty="0" smtClean="0"/>
              <a:t>”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42" y="1285876"/>
            <a:ext cx="5534458" cy="5503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869" y="4976308"/>
            <a:ext cx="526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Information is lost from link time to runtime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98794" y="1404650"/>
            <a:ext cx="1672787" cy="3466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ELF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98794" y="1751300"/>
            <a:ext cx="1672787" cy="3466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2838" y="1733383"/>
            <a:ext cx="9565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[Short BIO of Speaker]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Mingwei Zhang is currently a research scientist in Anti-Malware Team in Intel Labs. </a:t>
            </a:r>
            <a:endParaRPr lang="en-US" b="1" dirty="0" smtClean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 smtClean="0"/>
              <a:t>His </a:t>
            </a:r>
            <a:r>
              <a:rPr lang="en-US" dirty="0"/>
              <a:t>current research areas span </a:t>
            </a:r>
            <a:r>
              <a:rPr lang="en-US" dirty="0" smtClean="0"/>
              <a:t>a wide range of topics including </a:t>
            </a:r>
            <a:r>
              <a:rPr lang="en-US" dirty="0" smtClean="0">
                <a:solidFill>
                  <a:srgbClr val="0070C0"/>
                </a:solidFill>
              </a:rPr>
              <a:t>program </a:t>
            </a:r>
            <a:r>
              <a:rPr lang="en-US" dirty="0">
                <a:solidFill>
                  <a:srgbClr val="0070C0"/>
                </a:solidFill>
              </a:rPr>
              <a:t>hardening using Intel hardware features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anti-malware </a:t>
            </a:r>
            <a:r>
              <a:rPr lang="en-US" dirty="0" smtClean="0">
                <a:solidFill>
                  <a:srgbClr val="0070C0"/>
                </a:solidFill>
              </a:rPr>
              <a:t>techniques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dynamic sandboxing </a:t>
            </a:r>
            <a:r>
              <a:rPr lang="en-US" dirty="0">
                <a:solidFill>
                  <a:srgbClr val="0070C0"/>
                </a:solidFill>
              </a:rPr>
              <a:t>for </a:t>
            </a:r>
            <a:r>
              <a:rPr lang="en-US" dirty="0" smtClean="0">
                <a:solidFill>
                  <a:srgbClr val="0070C0"/>
                </a:solidFill>
              </a:rPr>
              <a:t>Android</a:t>
            </a:r>
            <a:r>
              <a:rPr lang="en-US" dirty="0" smtClean="0"/>
              <a:t> and etc. </a:t>
            </a:r>
            <a:r>
              <a:rPr lang="en-US" dirty="0"/>
              <a:t>Mingwei received his </a:t>
            </a:r>
            <a:r>
              <a:rPr lang="en-US" dirty="0" err="1"/>
              <a:t>Ph.D</a:t>
            </a:r>
            <a:r>
              <a:rPr lang="en-US" dirty="0"/>
              <a:t> of computer science from Stony Brook University in 2015. His research in the </a:t>
            </a:r>
            <a:r>
              <a:rPr lang="en-US" dirty="0" err="1"/>
              <a:t>Ph.D</a:t>
            </a:r>
            <a:r>
              <a:rPr lang="en-US" dirty="0"/>
              <a:t> program was focused on software security protection via binary rewriting and program analysis.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AutoShape 12" descr="Image result for google schola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46312" y="4464271"/>
            <a:ext cx="7272945" cy="1797495"/>
            <a:chOff x="2779712" y="4418639"/>
            <a:chExt cx="7272945" cy="1797495"/>
          </a:xfrm>
        </p:grpSpPr>
        <p:pic>
          <p:nvPicPr>
            <p:cNvPr id="2056" name="Picture 8" descr="Image result for linkedi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712" y="4418639"/>
              <a:ext cx="466725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505200" y="4464271"/>
              <a:ext cx="480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4"/>
                </a:rPr>
                <a:t>https://www.linkedin.com/in/mingwayzhang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5200" y="5054306"/>
              <a:ext cx="6547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5"/>
                </a:rPr>
                <a:t>https://scholar.google.com/citations?user=llCSAtwAAAAJ&amp;hl=en</a:t>
              </a:r>
              <a:endParaRPr lang="en-US" dirty="0"/>
            </a:p>
          </p:txBody>
        </p:sp>
        <p:pic>
          <p:nvPicPr>
            <p:cNvPr id="2062" name="Picture 14" descr="Image result for google schola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712" y="5040571"/>
              <a:ext cx="503127" cy="47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505200" y="5695434"/>
              <a:ext cx="49944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7"/>
                </a:rPr>
                <a:t>http://www3.cs.stonybrook.edu/~mizhang</a:t>
              </a:r>
              <a:r>
                <a:rPr lang="en-US" dirty="0" smtClean="0">
                  <a:hlinkClick r:id="rId7"/>
                </a:rPr>
                <a:t>/</a:t>
              </a:r>
              <a:endParaRPr lang="en-US" dirty="0" smtClean="0"/>
            </a:p>
          </p:txBody>
        </p:sp>
        <p:pic>
          <p:nvPicPr>
            <p:cNvPr id="2064" name="Picture 16" descr="Image result for stony brook university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79712" y="5695434"/>
              <a:ext cx="520700" cy="52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5819342" y="1285876"/>
            <a:ext cx="5534458" cy="5503669"/>
            <a:chOff x="5819342" y="1285876"/>
            <a:chExt cx="5534458" cy="5503669"/>
          </a:xfrm>
        </p:grpSpPr>
        <p:grpSp>
          <p:nvGrpSpPr>
            <p:cNvPr id="32" name="Group 31"/>
            <p:cNvGrpSpPr/>
            <p:nvPr/>
          </p:nvGrpSpPr>
          <p:grpSpPr>
            <a:xfrm>
              <a:off x="5819342" y="1285876"/>
              <a:ext cx="5534458" cy="5503669"/>
              <a:chOff x="5819342" y="1285876"/>
              <a:chExt cx="5534458" cy="5503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9342" y="1285876"/>
                <a:ext cx="5534458" cy="5503669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9398794" y="1404650"/>
                <a:ext cx="1672787" cy="34665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ELF header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9398794" y="1751300"/>
                <a:ext cx="1672787" cy="34665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PHDR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Elbow Connector 16"/>
              <p:cNvCxnSpPr>
                <a:stCxn id="13" idx="3"/>
                <a:endCxn id="21" idx="3"/>
              </p:cNvCxnSpPr>
              <p:nvPr/>
            </p:nvCxnSpPr>
            <p:spPr>
              <a:xfrm>
                <a:off x="11071581" y="1924625"/>
                <a:ext cx="12700" cy="1285587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9398794" y="4894549"/>
                <a:ext cx="1672787" cy="599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Elbow Connector 25"/>
            <p:cNvCxnSpPr>
              <a:stCxn id="13" idx="3"/>
              <a:endCxn id="24" idx="3"/>
            </p:cNvCxnSpPr>
            <p:nvPr/>
          </p:nvCxnSpPr>
          <p:spPr>
            <a:xfrm>
              <a:off x="11071581" y="1924625"/>
              <a:ext cx="12700" cy="3269478"/>
            </a:xfrm>
            <a:prstGeom prst="bentConnector3">
              <a:avLst>
                <a:gd name="adj1" fmla="val 2925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086" y="1447800"/>
            <a:ext cx="5667468" cy="4729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Challenge </a:t>
            </a:r>
            <a:r>
              <a:rPr lang="en-US" dirty="0" smtClean="0">
                <a:solidFill>
                  <a:srgbClr val="FF0000"/>
                </a:solidFill>
              </a:rPr>
              <a:t>#1: </a:t>
            </a:r>
            <a:r>
              <a:rPr lang="en-US" dirty="0"/>
              <a:t>Code and data mixed in </a:t>
            </a:r>
            <a:r>
              <a:rPr lang="en-US" dirty="0" smtClean="0"/>
              <a:t>Binary.</a:t>
            </a:r>
          </a:p>
          <a:p>
            <a:pPr lvl="1"/>
            <a:r>
              <a:rPr lang="en-US" dirty="0" smtClean="0"/>
              <a:t>ELF has two “views”</a:t>
            </a:r>
          </a:p>
          <a:p>
            <a:pPr lvl="1"/>
            <a:r>
              <a:rPr lang="en-US" dirty="0" smtClean="0"/>
              <a:t>Runtime code segment mixes:</a:t>
            </a:r>
          </a:p>
          <a:p>
            <a:pPr lvl="2"/>
            <a:r>
              <a:rPr lang="en-US" dirty="0" smtClean="0"/>
              <a:t>ELF metadata</a:t>
            </a:r>
            <a:endParaRPr lang="en-US" dirty="0"/>
          </a:p>
          <a:p>
            <a:pPr lvl="2"/>
            <a:r>
              <a:rPr lang="en-US" dirty="0" smtClean="0"/>
              <a:t>Read-only data</a:t>
            </a:r>
          </a:p>
          <a:p>
            <a:pPr lvl="2"/>
            <a:r>
              <a:rPr lang="en-US" dirty="0" smtClean="0"/>
              <a:t>Data in the middle of code (jump tables, lookup tables and/or compiler issues).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marL="914400" lvl="2" indent="0">
              <a:buNone/>
            </a:pPr>
            <a:endParaRPr lang="en-US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6421821" y="5888585"/>
            <a:ext cx="4652141" cy="536028"/>
            <a:chOff x="6421821" y="5888585"/>
            <a:chExt cx="4652141" cy="536028"/>
          </a:xfrm>
        </p:grpSpPr>
        <p:sp>
          <p:nvSpPr>
            <p:cNvPr id="6" name="TextBox 5"/>
            <p:cNvSpPr txBox="1"/>
            <p:nvPr/>
          </p:nvSpPr>
          <p:spPr>
            <a:xfrm>
              <a:off x="6421821" y="5888585"/>
              <a:ext cx="1870841" cy="53602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01175" y="5888585"/>
              <a:ext cx="1672787" cy="53602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>
              <a:off x="8292662" y="6156599"/>
              <a:ext cx="11085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9357633" y="2882900"/>
            <a:ext cx="1672787" cy="673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98794" y="4820557"/>
            <a:ext cx="1672787" cy="673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398794" y="2962606"/>
            <a:ext cx="1672787" cy="593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98794" y="2864424"/>
            <a:ext cx="1672787" cy="691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5325" y="5591774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We use section table information to </a:t>
            </a:r>
            <a:r>
              <a:rPr lang="en-US" sz="2400" dirty="0" smtClean="0">
                <a:solidFill>
                  <a:schemeClr val="accent5"/>
                </a:solidFill>
              </a:rPr>
              <a:t>discover </a:t>
            </a:r>
            <a:r>
              <a:rPr lang="en-US" sz="2400" dirty="0">
                <a:solidFill>
                  <a:schemeClr val="accent5"/>
                </a:solidFill>
              </a:rPr>
              <a:t>code </a:t>
            </a:r>
            <a:r>
              <a:rPr lang="en-US" sz="2400" dirty="0" smtClean="0">
                <a:solidFill>
                  <a:schemeClr val="accent5"/>
                </a:solidFill>
              </a:rPr>
              <a:t>pages.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11109"/>
            <a:ext cx="10515600" cy="4684892"/>
          </a:xfrm>
        </p:spPr>
        <p:txBody>
          <a:bodyPr>
            <a:normAutofit/>
          </a:bodyPr>
          <a:lstStyle/>
          <a:p>
            <a:r>
              <a:rPr lang="en-US" b="1" dirty="0" smtClean="0"/>
              <a:t>Challenge #2: Applying </a:t>
            </a:r>
            <a:r>
              <a:rPr lang="en-US" b="1" dirty="0"/>
              <a:t>Protection Keys  on all ELF </a:t>
            </a:r>
            <a:r>
              <a:rPr lang="en-US" b="1" dirty="0" smtClean="0"/>
              <a:t>binaries.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Need to do it at runtime…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executable path is known, but libraries may not be known until runtime.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Need to find the right method/place to hook.</a:t>
            </a:r>
          </a:p>
          <a:p>
            <a:pPr lvl="2"/>
            <a:r>
              <a:rPr lang="en-US" dirty="0" smtClean="0"/>
              <a:t>LD_PRELOAD/LD_LIBRARY_PATH: </a:t>
            </a:r>
            <a:r>
              <a:rPr lang="en-US" b="1" dirty="0" smtClean="0">
                <a:solidFill>
                  <a:srgbClr val="FF0000"/>
                </a:solidFill>
              </a:rPr>
              <a:t>too late</a:t>
            </a:r>
            <a:endParaRPr lang="en-US" dirty="0" smtClean="0"/>
          </a:p>
          <a:p>
            <a:pPr lvl="2"/>
            <a:r>
              <a:rPr lang="en-US" dirty="0"/>
              <a:t>Protection Keys</a:t>
            </a:r>
            <a:r>
              <a:rPr lang="en-US" dirty="0" smtClean="0"/>
              <a:t> enabling in kernel: </a:t>
            </a:r>
            <a:r>
              <a:rPr lang="en-US" b="1" dirty="0" smtClean="0">
                <a:solidFill>
                  <a:srgbClr val="FF0000"/>
                </a:solidFill>
              </a:rPr>
              <a:t>cumbersome</a:t>
            </a:r>
            <a:endParaRPr lang="en-US" dirty="0" smtClean="0"/>
          </a:p>
          <a:p>
            <a:pPr lvl="2"/>
            <a:r>
              <a:rPr lang="en-US" dirty="0" smtClean="0"/>
              <a:t>Recompiling program loader (ld.so): </a:t>
            </a:r>
            <a:r>
              <a:rPr lang="en-US" b="1" dirty="0" smtClean="0">
                <a:solidFill>
                  <a:srgbClr val="FF0000"/>
                </a:solidFill>
              </a:rPr>
              <a:t>cumbersome/unstable</a:t>
            </a:r>
          </a:p>
          <a:p>
            <a:pPr lvl="3"/>
            <a:r>
              <a:rPr lang="en-US" dirty="0" smtClean="0"/>
              <a:t>recompile the whole </a:t>
            </a:r>
            <a:r>
              <a:rPr lang="en-US" dirty="0" err="1" smtClean="0"/>
              <a:t>glibc</a:t>
            </a:r>
            <a:r>
              <a:rPr lang="en-US" dirty="0" smtClean="0"/>
              <a:t> libraries.</a:t>
            </a:r>
          </a:p>
          <a:p>
            <a:pPr lvl="3"/>
            <a:r>
              <a:rPr lang="en-US" dirty="0"/>
              <a:t>l</a:t>
            </a:r>
            <a:r>
              <a:rPr lang="en-US" dirty="0" smtClean="0"/>
              <a:t>d.so incompatible with libc.so.6 in different compilation.</a:t>
            </a:r>
          </a:p>
          <a:p>
            <a:pPr lvl="3"/>
            <a:r>
              <a:rPr lang="en-US" b="1" dirty="0" smtClean="0"/>
              <a:t>Recompiled glibc may have compatibility issues with other libs (</a:t>
            </a:r>
            <a:r>
              <a:rPr lang="en-US" b="1" dirty="0" err="1" smtClean="0"/>
              <a:t>e.g</a:t>
            </a:r>
            <a:r>
              <a:rPr lang="en-US" b="1" dirty="0" smtClean="0"/>
              <a:t>, </a:t>
            </a:r>
            <a:r>
              <a:rPr lang="en-US" b="1" dirty="0" err="1" smtClean="0"/>
              <a:t>libstdc</a:t>
            </a:r>
            <a:r>
              <a:rPr lang="en-US" b="1" dirty="0" smtClean="0"/>
              <a:t>++.so.6)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452" y="5625830"/>
            <a:ext cx="1092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XOM-switch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does not require recompilation of </a:t>
            </a:r>
            <a:r>
              <a:rPr lang="en-US" sz="2400" b="1" dirty="0" err="1" smtClean="0">
                <a:solidFill>
                  <a:srgbClr val="FF0000"/>
                </a:solidFill>
              </a:rPr>
              <a:t>glibc</a:t>
            </a:r>
            <a:r>
              <a:rPr lang="en-US" sz="2400" b="1" dirty="0" smtClean="0">
                <a:solidFill>
                  <a:srgbClr val="FF0000"/>
                </a:solidFill>
              </a:rPr>
              <a:t> or heavyweight binary rewriting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XOM-Switch: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Develop a binary that inspects ELF structure using C.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Extract out the code/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rodata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/data of the binary 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Patch the program loader with the extracted code/data.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Inject code at runtime and mark code pages exe only.</a:t>
            </a:r>
            <a:endParaRPr lang="en-US" b="1" dirty="0" smtClean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2351" y="3248025"/>
            <a:ext cx="1809750" cy="115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Multidocument 4"/>
          <p:cNvSpPr/>
          <p:nvPr/>
        </p:nvSpPr>
        <p:spPr>
          <a:xfrm>
            <a:off x="638175" y="4067175"/>
            <a:ext cx="1971675" cy="1447800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#include &lt;</a:t>
            </a:r>
            <a:r>
              <a:rPr lang="en-US" sz="1200" dirty="0" err="1" smtClean="0">
                <a:solidFill>
                  <a:schemeClr val="tx1"/>
                </a:solidFill>
              </a:rPr>
              <a:t>stdio.h</a:t>
            </a:r>
            <a:r>
              <a:rPr lang="en-US" sz="1200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2351" y="4400550"/>
            <a:ext cx="1809750" cy="1343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615315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Source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232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Enabling Binary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 Loader (ld.so)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2351" y="3686175"/>
            <a:ext cx="1809750" cy="1019175"/>
            <a:chOff x="3562350" y="3686175"/>
            <a:chExt cx="2581275" cy="1019175"/>
          </a:xfrm>
        </p:grpSpPr>
        <p:sp>
          <p:nvSpPr>
            <p:cNvPr id="7" name="Rectangle 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.rodata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2867025" y="4286250"/>
            <a:ext cx="390525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XOM-Switch: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Develop a binary that inspects ELF structure using C.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Extract out the code/</a:t>
            </a:r>
            <a:r>
              <a:rPr lang="en-US" sz="2000" b="1" dirty="0" err="1" smtClean="0">
                <a:solidFill>
                  <a:schemeClr val="accent6"/>
                </a:solidFill>
                <a:sym typeface="Wingdings" panose="05000000000000000000" pitchFamily="2" charset="2"/>
              </a:rPr>
              <a:t>rodata</a:t>
            </a:r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/data of the binary 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Patch the program loader with the extracted code/data.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Inject code at runtime process and mark code pages exe only.</a:t>
            </a:r>
            <a:endParaRPr lang="en-US" b="1" dirty="0" smtClean="0">
              <a:solidFill>
                <a:schemeClr val="accent6"/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2351" y="3248025"/>
            <a:ext cx="1809750" cy="115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Multidocument 4"/>
          <p:cNvSpPr/>
          <p:nvPr/>
        </p:nvSpPr>
        <p:spPr>
          <a:xfrm>
            <a:off x="638175" y="4067175"/>
            <a:ext cx="1971675" cy="1447800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#include &lt;</a:t>
            </a:r>
            <a:r>
              <a:rPr lang="en-US" sz="1200" dirty="0" err="1" smtClean="0">
                <a:solidFill>
                  <a:schemeClr val="tx1"/>
                </a:solidFill>
              </a:rPr>
              <a:t>stdio.h</a:t>
            </a:r>
            <a:r>
              <a:rPr lang="en-US" sz="1200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2351" y="4400550"/>
            <a:ext cx="1809750" cy="1343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8175" y="615315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Source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232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Enabling Binary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2351" y="3686175"/>
            <a:ext cx="1809750" cy="1019175"/>
            <a:chOff x="3562350" y="3686175"/>
            <a:chExt cx="2581275" cy="1019175"/>
          </a:xfrm>
        </p:grpSpPr>
        <p:sp>
          <p:nvSpPr>
            <p:cNvPr id="7" name="Rectangle 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.rodata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953125" y="3476625"/>
            <a:ext cx="2257425" cy="1657350"/>
            <a:chOff x="5953125" y="3476625"/>
            <a:chExt cx="2257425" cy="1657350"/>
          </a:xfrm>
        </p:grpSpPr>
        <p:sp>
          <p:nvSpPr>
            <p:cNvPr id="27" name="Flowchart: Document 26"/>
            <p:cNvSpPr/>
            <p:nvPr/>
          </p:nvSpPr>
          <p:spPr>
            <a:xfrm>
              <a:off x="5953125" y="3476625"/>
              <a:ext cx="2257425" cy="1657350"/>
            </a:xfrm>
            <a:prstGeom prst="flowChartDocument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105526" y="3686175"/>
              <a:ext cx="1809750" cy="1019175"/>
              <a:chOff x="3562350" y="3686175"/>
              <a:chExt cx="2581275" cy="1019175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562350" y="3686175"/>
                <a:ext cx="2581275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.text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562350" y="3990975"/>
                <a:ext cx="2581275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.rodata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562350" y="4400550"/>
                <a:ext cx="2581275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595312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binary piece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53125" y="5133975"/>
            <a:ext cx="24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All relative distance among sections are maintained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5562600" y="3971925"/>
            <a:ext cx="390525" cy="447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XOM-Switch: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Develop a binary that inspects ELF structure using C.</a:t>
            </a:r>
          </a:p>
          <a:p>
            <a:pPr lvl="1"/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Extract out the code/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rodata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/data of the binary.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Patch </a:t>
            </a:r>
            <a:r>
              <a:rPr lang="en-US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the program loader with the extracted code/data.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Inject code at runtime process and mark code pages exe only.</a:t>
            </a:r>
            <a:endParaRPr lang="en-US" b="1" dirty="0" smtClean="0">
              <a:solidFill>
                <a:schemeClr val="accent6"/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2351" y="3248025"/>
            <a:ext cx="1809750" cy="115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Multidocument 4"/>
          <p:cNvSpPr/>
          <p:nvPr/>
        </p:nvSpPr>
        <p:spPr>
          <a:xfrm>
            <a:off x="638175" y="4067175"/>
            <a:ext cx="1971675" cy="1447800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#include &lt;</a:t>
            </a:r>
            <a:r>
              <a:rPr lang="en-US" sz="1200" dirty="0" err="1" smtClean="0">
                <a:solidFill>
                  <a:schemeClr val="tx1"/>
                </a:solidFill>
              </a:rPr>
              <a:t>stdio.h</a:t>
            </a:r>
            <a:r>
              <a:rPr lang="en-US" sz="1200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2351" y="4400550"/>
            <a:ext cx="1809750" cy="1343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8175" y="615315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Source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0517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Enabling Binary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2351" y="3686175"/>
            <a:ext cx="1809750" cy="1019175"/>
            <a:chOff x="3562350" y="3686175"/>
            <a:chExt cx="2581275" cy="1019175"/>
          </a:xfrm>
        </p:grpSpPr>
        <p:sp>
          <p:nvSpPr>
            <p:cNvPr id="7" name="Rectangle 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.rodata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105526" y="3686175"/>
            <a:ext cx="1809750" cy="1019175"/>
            <a:chOff x="3562350" y="3686175"/>
            <a:chExt cx="2581275" cy="1019175"/>
          </a:xfrm>
        </p:grpSpPr>
        <p:sp>
          <p:nvSpPr>
            <p:cNvPr id="22" name="Rectangle 21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.rodata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5312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binary piece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9058275" y="5162550"/>
            <a:ext cx="2581275" cy="1019175"/>
            <a:chOff x="3562350" y="3686175"/>
            <a:chExt cx="2581275" cy="1019175"/>
          </a:xfrm>
        </p:grpSpPr>
        <p:sp>
          <p:nvSpPr>
            <p:cNvPr id="27" name="Rectangle 2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.text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.rodata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7915276" y="3686175"/>
            <a:ext cx="1142999" cy="147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915276" y="4705350"/>
            <a:ext cx="1152524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953125" y="3476625"/>
            <a:ext cx="2257425" cy="1657350"/>
            <a:chOff x="5953125" y="3476625"/>
            <a:chExt cx="2257425" cy="1657350"/>
          </a:xfrm>
        </p:grpSpPr>
        <p:sp>
          <p:nvSpPr>
            <p:cNvPr id="37" name="Flowchart: Document 36"/>
            <p:cNvSpPr/>
            <p:nvPr/>
          </p:nvSpPr>
          <p:spPr>
            <a:xfrm>
              <a:off x="5953125" y="3476625"/>
              <a:ext cx="2257425" cy="1657350"/>
            </a:xfrm>
            <a:prstGeom prst="flowChartDocument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105526" y="3686175"/>
              <a:ext cx="1809750" cy="1019175"/>
              <a:chOff x="3562350" y="3686175"/>
              <a:chExt cx="2581275" cy="1019175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562350" y="3686175"/>
                <a:ext cx="2581275" cy="304800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.text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562350" y="3990975"/>
                <a:ext cx="2581275" cy="304800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.rodata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562350" y="4400550"/>
                <a:ext cx="2581275" cy="304800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.data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5953125" y="5133975"/>
            <a:ext cx="241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All relative distance among sections are maintained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XOM-Switch: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Develop a binary that inspects ELF structure using C.</a:t>
            </a:r>
          </a:p>
          <a:p>
            <a:pPr lvl="1"/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Extract out the code/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rodata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/data of the binary.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Patch </a:t>
            </a:r>
            <a:r>
              <a:rPr lang="en-US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the program loader with the extracted code/data.</a:t>
            </a:r>
          </a:p>
          <a:p>
            <a:pPr lvl="1"/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Inject code at runtime and mark code pages exe only.</a:t>
            </a:r>
            <a:endParaRPr lang="en-US" b="1" dirty="0" smtClean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2351" y="3248025"/>
            <a:ext cx="1809750" cy="11525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lowchart: Multidocument 4"/>
          <p:cNvSpPr/>
          <p:nvPr/>
        </p:nvSpPr>
        <p:spPr>
          <a:xfrm>
            <a:off x="638175" y="4067175"/>
            <a:ext cx="1971675" cy="1447800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#include &lt;</a:t>
            </a:r>
            <a:r>
              <a:rPr lang="en-US" sz="1200" dirty="0" err="1" smtClean="0">
                <a:solidFill>
                  <a:schemeClr val="tx1"/>
                </a:solidFill>
              </a:rPr>
              <a:t>stdio.h</a:t>
            </a:r>
            <a:r>
              <a:rPr lang="en-US" sz="1200" dirty="0" smtClean="0">
                <a:solidFill>
                  <a:schemeClr val="tx1"/>
                </a:solidFill>
              </a:rPr>
              <a:t>&gt;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2351" y="4400550"/>
            <a:ext cx="1809750" cy="1343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8175" y="6153150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Source Code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05175" y="61531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XOM Enabling Binary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2351" y="3686175"/>
            <a:ext cx="1809750" cy="1019175"/>
            <a:chOff x="3562350" y="3686175"/>
            <a:chExt cx="2581275" cy="1019175"/>
          </a:xfrm>
        </p:grpSpPr>
        <p:sp>
          <p:nvSpPr>
            <p:cNvPr id="7" name="Rectangle 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.text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.rodata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9058275" y="33051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48400" y="4095750"/>
            <a:ext cx="225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Extending PHDR of ld.so with three PT_LOAD segments.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058275" y="5162550"/>
            <a:ext cx="2581275" cy="1019175"/>
            <a:chOff x="3562350" y="3686175"/>
            <a:chExt cx="2581275" cy="1019175"/>
          </a:xfrm>
        </p:grpSpPr>
        <p:sp>
          <p:nvSpPr>
            <p:cNvPr id="27" name="Rectangle 2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.text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.rodata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058275" y="34194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058275" y="35337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rw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20" idx="1"/>
            <a:endCxn id="27" idx="1"/>
          </p:cNvCxnSpPr>
          <p:nvPr/>
        </p:nvCxnSpPr>
        <p:spPr>
          <a:xfrm rot="10800000" flipV="1">
            <a:off x="9058275" y="3357562"/>
            <a:ext cx="12700" cy="1957387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0" idx="1"/>
            <a:endCxn id="28" idx="1"/>
          </p:cNvCxnSpPr>
          <p:nvPr/>
        </p:nvCxnSpPr>
        <p:spPr>
          <a:xfrm rot="10800000" flipV="1">
            <a:off x="9058275" y="3471862"/>
            <a:ext cx="12700" cy="2147887"/>
          </a:xfrm>
          <a:prstGeom prst="bentConnector3">
            <a:avLst>
              <a:gd name="adj1" fmla="val 27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29" idx="1"/>
          </p:cNvCxnSpPr>
          <p:nvPr/>
        </p:nvCxnSpPr>
        <p:spPr>
          <a:xfrm rot="10800000" flipV="1">
            <a:off x="9058275" y="3586163"/>
            <a:ext cx="12700" cy="2443162"/>
          </a:xfrm>
          <a:prstGeom prst="bentConnector3">
            <a:avLst>
              <a:gd name="adj1" fmla="val 3675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534650" y="3743327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001251" y="3886200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334501" y="3659029"/>
            <a:ext cx="1200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70C0"/>
                </a:solidFill>
              </a:rPr>
              <a:t>Patched locations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0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2790825"/>
            <a:ext cx="2228850" cy="38673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</a:t>
            </a:r>
            <a:r>
              <a:rPr lang="en-US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Inject </a:t>
            </a:r>
            <a:r>
              <a:rPr lang="en-US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code at runtime process </a:t>
            </a:r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and </a:t>
            </a:r>
            <a:r>
              <a:rPr lang="en-US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mark code pages exe only</a:t>
            </a:r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Let’s see the normal ELF binary loading process in </a:t>
            </a:r>
            <a:r>
              <a:rPr lang="en-US" sz="2000" b="1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glibc</a:t>
            </a:r>
            <a:r>
              <a:rPr lang="en-US" sz="2000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:</a:t>
            </a:r>
            <a:endParaRPr lang="en-US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9058275" y="33051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058275" y="5162550"/>
            <a:ext cx="2581275" cy="1019175"/>
            <a:chOff x="3562350" y="3686175"/>
            <a:chExt cx="2581275" cy="1019175"/>
          </a:xfrm>
        </p:grpSpPr>
        <p:sp>
          <p:nvSpPr>
            <p:cNvPr id="27" name="Rectangle 2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.text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.rodata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058275" y="34194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058275" y="35337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534650" y="3743327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001251" y="3886200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34501" y="3659029"/>
            <a:ext cx="1200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70C0"/>
                </a:solidFill>
              </a:rPr>
              <a:t>Patched locations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429375" y="2876550"/>
            <a:ext cx="2628900" cy="86677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29375" y="3905250"/>
            <a:ext cx="2628900" cy="261723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752601" y="3276600"/>
            <a:ext cx="1809750" cy="2495550"/>
            <a:chOff x="1752601" y="3276600"/>
            <a:chExt cx="1809750" cy="2495550"/>
          </a:xfrm>
        </p:grpSpPr>
        <p:sp>
          <p:nvSpPr>
            <p:cNvPr id="45" name="Rectangle 44"/>
            <p:cNvSpPr/>
            <p:nvPr/>
          </p:nvSpPr>
          <p:spPr>
            <a:xfrm>
              <a:off x="1752601" y="3276600"/>
              <a:ext cx="1809750" cy="1152525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Code segment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52601" y="4429125"/>
              <a:ext cx="1809750" cy="1343025"/>
            </a:xfrm>
            <a:prstGeom prst="rect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Data </a:t>
              </a:r>
              <a:r>
                <a:rPr lang="en-US" dirty="0">
                  <a:solidFill>
                    <a:srgbClr val="0070C0"/>
                  </a:solidFill>
                </a:rPr>
                <a:t>segment</a:t>
              </a:r>
            </a:p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752601" y="3276601"/>
            <a:ext cx="1809750" cy="419100"/>
            <a:chOff x="1752601" y="3276601"/>
            <a:chExt cx="1809750" cy="419100"/>
          </a:xfrm>
        </p:grpSpPr>
        <p:sp>
          <p:nvSpPr>
            <p:cNvPr id="51" name="Rectangle 50"/>
            <p:cNvSpPr/>
            <p:nvPr/>
          </p:nvSpPr>
          <p:spPr>
            <a:xfrm>
              <a:off x="1752601" y="3276601"/>
              <a:ext cx="1809750" cy="209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52601" y="3486151"/>
              <a:ext cx="1809750" cy="209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81551" y="4457707"/>
            <a:ext cx="3800474" cy="571501"/>
            <a:chOff x="4781551" y="4429125"/>
            <a:chExt cx="3800474" cy="647700"/>
          </a:xfrm>
        </p:grpSpPr>
        <p:sp>
          <p:nvSpPr>
            <p:cNvPr id="39" name="TextBox 38"/>
            <p:cNvSpPr txBox="1"/>
            <p:nvPr/>
          </p:nvSpPr>
          <p:spPr>
            <a:xfrm>
              <a:off x="6734175" y="4483843"/>
              <a:ext cx="1847850" cy="592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>
                  <a:solidFill>
                    <a:srgbClr val="C00000"/>
                  </a:solidFill>
                </a:rPr>
                <a:t>Mmap</a:t>
              </a:r>
              <a:r>
                <a:rPr lang="en-US" sz="1400" b="1" dirty="0" smtClean="0">
                  <a:solidFill>
                    <a:srgbClr val="C00000"/>
                  </a:solidFill>
                </a:rPr>
                <a:t> file in random base address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781551" y="4429125"/>
              <a:ext cx="1809750" cy="647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781551" y="5105400"/>
            <a:ext cx="3800474" cy="580370"/>
            <a:chOff x="4781551" y="5105400"/>
            <a:chExt cx="3800474" cy="580370"/>
          </a:xfrm>
        </p:grpSpPr>
        <p:sp>
          <p:nvSpPr>
            <p:cNvPr id="55" name="Rectangle 54"/>
            <p:cNvSpPr/>
            <p:nvPr/>
          </p:nvSpPr>
          <p:spPr>
            <a:xfrm>
              <a:off x="4781551" y="5105400"/>
              <a:ext cx="1809750" cy="571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34175" y="5162550"/>
              <a:ext cx="1847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Remap segments starting from 2nd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81551" y="2790825"/>
            <a:ext cx="3562349" cy="1095375"/>
            <a:chOff x="4781551" y="2790825"/>
            <a:chExt cx="3562349" cy="1095375"/>
          </a:xfrm>
        </p:grpSpPr>
        <p:sp>
          <p:nvSpPr>
            <p:cNvPr id="53" name="Rectangle 52"/>
            <p:cNvSpPr/>
            <p:nvPr/>
          </p:nvSpPr>
          <p:spPr>
            <a:xfrm>
              <a:off x="4781551" y="2790825"/>
              <a:ext cx="1809750" cy="10953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734175" y="3096996"/>
              <a:ext cx="16097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C00000"/>
                  </a:solidFill>
                </a:rPr>
                <a:t>Check file type and compute the total memory needed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0502" y="3276601"/>
            <a:ext cx="3371849" cy="2514600"/>
            <a:chOff x="190502" y="3276601"/>
            <a:chExt cx="3371849" cy="2514600"/>
          </a:xfrm>
        </p:grpSpPr>
        <p:sp>
          <p:nvSpPr>
            <p:cNvPr id="60" name="Rectangle 59"/>
            <p:cNvSpPr/>
            <p:nvPr/>
          </p:nvSpPr>
          <p:spPr>
            <a:xfrm>
              <a:off x="1752601" y="3276601"/>
              <a:ext cx="1809750" cy="251460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0502" y="4224989"/>
              <a:ext cx="1562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C00000"/>
                  </a:solidFill>
                </a:rPr>
                <a:t>The whole memory area is readable and executable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8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2790825"/>
            <a:ext cx="2228850" cy="38673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343025"/>
          </a:xfrm>
        </p:spPr>
        <p:txBody>
          <a:bodyPr>
            <a:normAutofit/>
          </a:bodyPr>
          <a:lstStyle/>
          <a:p>
            <a:r>
              <a:rPr lang="en-US" b="1" dirty="0" smtClean="0">
                <a:sym typeface="Wingdings" panose="05000000000000000000" pitchFamily="2" charset="2"/>
              </a:rPr>
              <a:t>Steps of XOM-Switch</a:t>
            </a:r>
            <a:r>
              <a:rPr lang="en-US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Injected </a:t>
            </a:r>
            <a:r>
              <a:rPr lang="en-US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code at runtime process all ELF loaded and mark code pages exe only</a:t>
            </a:r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sz="2000" b="1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Now let’s see the modified (patched) ELF binary loading process</a:t>
            </a:r>
            <a:endParaRPr lang="en-US" sz="2000" b="1" dirty="0">
              <a:solidFill>
                <a:schemeClr val="accent5"/>
              </a:solidFill>
              <a:sym typeface="Wingdings" panose="05000000000000000000" pitchFamily="2" charset="2"/>
            </a:endParaRPr>
          </a:p>
          <a:p>
            <a:pPr lvl="1"/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3525" y="61531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058275" y="2667000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9058275" y="33051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058275" y="5162550"/>
            <a:ext cx="2581275" cy="1019175"/>
            <a:chOff x="3562350" y="3686175"/>
            <a:chExt cx="2581275" cy="1019175"/>
          </a:xfrm>
        </p:grpSpPr>
        <p:sp>
          <p:nvSpPr>
            <p:cNvPr id="27" name="Rectangle 2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.text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.rodata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058275" y="34194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058275" y="3533775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534650" y="3743327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001251" y="3886200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34501" y="3659029"/>
            <a:ext cx="1200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70C0"/>
                </a:solidFill>
              </a:rPr>
              <a:t>Patched locations</a:t>
            </a:r>
            <a:endParaRPr lang="en-US" sz="1000" b="1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429375" y="2876550"/>
            <a:ext cx="2628900" cy="866777"/>
          </a:xfrm>
          <a:prstGeom prst="line">
            <a:avLst/>
          </a:prstGeom>
          <a:ln w="15875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29375" y="3905250"/>
            <a:ext cx="2628900" cy="2617232"/>
          </a:xfrm>
          <a:prstGeom prst="line">
            <a:avLst/>
          </a:prstGeom>
          <a:ln w="15875">
            <a:solidFill>
              <a:schemeClr val="accent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52601" y="3676447"/>
            <a:ext cx="1809750" cy="48625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Code segment</a:t>
            </a:r>
          </a:p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(exe only)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52601" y="4429125"/>
            <a:ext cx="1809750" cy="1343025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Data </a:t>
            </a:r>
            <a:r>
              <a:rPr lang="en-US" dirty="0">
                <a:solidFill>
                  <a:srgbClr val="0070C0"/>
                </a:solidFill>
              </a:rPr>
              <a:t>segment</a:t>
            </a:r>
          </a:p>
          <a:p>
            <a:pPr algn="ctr"/>
            <a:endParaRPr lang="en-US" dirty="0"/>
          </a:p>
        </p:txBody>
      </p:sp>
      <p:cxnSp>
        <p:nvCxnSpPr>
          <p:cNvPr id="5" name="Curved Connector 4"/>
          <p:cNvCxnSpPr>
            <a:stCxn id="42" idx="3"/>
            <a:endCxn id="27" idx="3"/>
          </p:cNvCxnSpPr>
          <p:nvPr/>
        </p:nvCxnSpPr>
        <p:spPr>
          <a:xfrm>
            <a:off x="10763250" y="3786190"/>
            <a:ext cx="876300" cy="1528760"/>
          </a:xfrm>
          <a:prstGeom prst="curvedConnector3">
            <a:avLst>
              <a:gd name="adj1" fmla="val 126087"/>
            </a:avLst>
          </a:prstGeom>
          <a:ln w="19050"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43" idx="3"/>
            <a:endCxn id="27" idx="3"/>
          </p:cNvCxnSpPr>
          <p:nvPr/>
        </p:nvCxnSpPr>
        <p:spPr>
          <a:xfrm>
            <a:off x="10229851" y="3929063"/>
            <a:ext cx="1409699" cy="1385887"/>
          </a:xfrm>
          <a:prstGeom prst="curvedConnector3">
            <a:avLst>
              <a:gd name="adj1" fmla="val 116216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97700" y="4283075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elf metadata as read only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97700" y="4781547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code sections as exe only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97700" y="3781429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section table and do analysis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997700" y="5275289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rodata as read only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Elbow Connector 13"/>
          <p:cNvCxnSpPr>
            <a:stCxn id="19" idx="3"/>
            <a:endCxn id="48" idx="0"/>
          </p:cNvCxnSpPr>
          <p:nvPr/>
        </p:nvCxnSpPr>
        <p:spPr>
          <a:xfrm flipV="1">
            <a:off x="5762625" y="3781429"/>
            <a:ext cx="2136775" cy="1176923"/>
          </a:xfrm>
          <a:prstGeom prst="bentConnector4">
            <a:avLst>
              <a:gd name="adj1" fmla="val 45278"/>
              <a:gd name="adj2" fmla="val 119424"/>
            </a:avLst>
          </a:prstGeom>
          <a:ln w="222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5505450" y="4925610"/>
            <a:ext cx="257175" cy="160740"/>
            <a:chOff x="5505450" y="4925610"/>
            <a:chExt cx="257175" cy="160740"/>
          </a:xfrm>
          <a:noFill/>
        </p:grpSpPr>
        <p:sp>
          <p:nvSpPr>
            <p:cNvPr id="19" name="Rectangle 18"/>
            <p:cNvSpPr/>
            <p:nvPr/>
          </p:nvSpPr>
          <p:spPr>
            <a:xfrm flipV="1">
              <a:off x="5505450" y="4925610"/>
              <a:ext cx="257175" cy="65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05450" y="5019875"/>
              <a:ext cx="257175" cy="6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Elbow Connector 24"/>
          <p:cNvCxnSpPr>
            <a:stCxn id="49" idx="2"/>
            <a:endCxn id="65" idx="3"/>
          </p:cNvCxnSpPr>
          <p:nvPr/>
        </p:nvCxnSpPr>
        <p:spPr>
          <a:xfrm rot="5400000" flipH="1">
            <a:off x="6507126" y="4308613"/>
            <a:ext cx="647773" cy="2136775"/>
          </a:xfrm>
          <a:prstGeom prst="bentConnector4">
            <a:avLst>
              <a:gd name="adj1" fmla="val -35290"/>
              <a:gd name="adj2" fmla="val 54194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e 81"/>
          <p:cNvSpPr/>
          <p:nvPr/>
        </p:nvSpPr>
        <p:spPr>
          <a:xfrm>
            <a:off x="8702675" y="3781429"/>
            <a:ext cx="355600" cy="1919457"/>
          </a:xfrm>
          <a:prstGeom prst="rightBrace">
            <a:avLst>
              <a:gd name="adj1" fmla="val 24404"/>
              <a:gd name="adj2" fmla="val 81171"/>
            </a:avLst>
          </a:prstGeom>
          <a:ln w="19050" cap="rnd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752601" y="3293886"/>
            <a:ext cx="1809750" cy="34466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metadata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752601" y="4207026"/>
            <a:ext cx="1809750" cy="21433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rodata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752601" y="2867176"/>
            <a:ext cx="1809750" cy="21433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Section table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752601" y="3298879"/>
            <a:ext cx="1809750" cy="247327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90501" y="4009777"/>
            <a:ext cx="144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70C0"/>
                </a:solidFill>
              </a:rPr>
              <a:t>The whole memory area initially is read only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978400" y="4456365"/>
            <a:ext cx="145097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</a:t>
            </a:r>
            <a:r>
              <a:rPr lang="en-US" sz="1200" b="1" dirty="0" err="1" smtClean="0">
                <a:solidFill>
                  <a:schemeClr val="bg1"/>
                </a:solidFill>
              </a:rPr>
              <a:t>map</a:t>
            </a:r>
            <a:r>
              <a:rPr lang="en-US" sz="1200" b="1" dirty="0" smtClean="0">
                <a:solidFill>
                  <a:schemeClr val="bg1"/>
                </a:solidFill>
              </a:rPr>
              <a:t> whole file as read only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8" grpId="0" animBg="1"/>
      <p:bldP spid="47" grpId="0" animBg="1"/>
      <p:bldP spid="48" grpId="0" animBg="1"/>
      <p:bldP spid="49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7" grpId="1" animBg="1"/>
      <p:bldP spid="88" grpId="0"/>
      <p:bldP spid="88" grpId="1"/>
      <p:bldP spid="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261533"/>
          </a:xfrm>
        </p:spPr>
        <p:txBody>
          <a:bodyPr>
            <a:normAutofit/>
          </a:bodyPr>
          <a:lstStyle/>
          <a:p>
            <a:r>
              <a:rPr lang="en-US" b="1" dirty="0"/>
              <a:t>Challenge #3: Abusing Protection Keys </a:t>
            </a:r>
            <a:r>
              <a:rPr lang="en-US" b="1" dirty="0" smtClean="0"/>
              <a:t>to </a:t>
            </a:r>
            <a:r>
              <a:rPr lang="en-US" b="1" dirty="0"/>
              <a:t>disable </a:t>
            </a:r>
            <a:r>
              <a:rPr lang="en-US" b="1" dirty="0" smtClean="0"/>
              <a:t>XOM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Attackers may use gadgets that contain </a:t>
            </a:r>
            <a:r>
              <a:rPr lang="en-US" b="1" dirty="0" err="1" smtClean="0">
                <a:solidFill>
                  <a:srgbClr val="C00000"/>
                </a:solidFill>
              </a:rPr>
              <a:t>wrpkru</a:t>
            </a:r>
            <a:r>
              <a:rPr lang="en-US" b="1" dirty="0" smtClean="0">
                <a:solidFill>
                  <a:srgbClr val="C00000"/>
                </a:solidFill>
              </a:rPr>
              <a:t>/</a:t>
            </a:r>
            <a:r>
              <a:rPr lang="en-US" b="1" dirty="0" err="1" smtClean="0">
                <a:solidFill>
                  <a:srgbClr val="C00000"/>
                </a:solidFill>
              </a:rPr>
              <a:t>xsave</a:t>
            </a:r>
            <a:r>
              <a:rPr lang="en-US" b="1" dirty="0" smtClean="0">
                <a:solidFill>
                  <a:srgbClr val="C00000"/>
                </a:solidFill>
              </a:rPr>
              <a:t> to disable XOM!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07823" y="2709333"/>
            <a:ext cx="5881510" cy="2436800"/>
            <a:chOff x="1467557" y="2589958"/>
            <a:chExt cx="5881510" cy="2436800"/>
          </a:xfrm>
        </p:grpSpPr>
        <p:sp>
          <p:nvSpPr>
            <p:cNvPr id="2" name="TextBox 1"/>
            <p:cNvSpPr txBox="1"/>
            <p:nvPr/>
          </p:nvSpPr>
          <p:spPr>
            <a:xfrm>
              <a:off x="2472267" y="3555159"/>
              <a:ext cx="4876800" cy="369332"/>
            </a:xfrm>
            <a:prstGeom prst="rect">
              <a:avLst/>
            </a:prstGeom>
            <a:solidFill>
              <a:schemeClr val="accent2">
                <a:alpha val="53000"/>
              </a:schemeClr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ff</a:t>
              </a:r>
              <a:r>
                <a:rPr lang="en-US" dirty="0"/>
                <a:t> 15 0f 01 </a:t>
              </a:r>
              <a:r>
                <a:rPr lang="en-US" dirty="0" err="1"/>
                <a:t>ef</a:t>
              </a:r>
              <a:r>
                <a:rPr lang="en-US" dirty="0"/>
                <a:t> c3    	</a:t>
              </a:r>
              <a:r>
                <a:rPr lang="en-US" b="1" dirty="0" err="1">
                  <a:solidFill>
                    <a:schemeClr val="accent5"/>
                  </a:solidFill>
                </a:rPr>
                <a:t>callq</a:t>
              </a:r>
              <a:r>
                <a:rPr lang="en-US" b="1" dirty="0">
                  <a:solidFill>
                    <a:schemeClr val="accent5"/>
                  </a:solidFill>
                </a:rPr>
                <a:t>  *-0x3c10fef1(%rip)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14134" y="3555159"/>
              <a:ext cx="733777" cy="369332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787422" y="3555159"/>
              <a:ext cx="378179" cy="369332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48856" y="4288094"/>
              <a:ext cx="1914878" cy="369332"/>
            </a:xfrm>
            <a:prstGeom prst="rect">
              <a:avLst/>
            </a:prstGeom>
            <a:solidFill>
              <a:schemeClr val="accent2">
                <a:alpha val="53000"/>
              </a:schemeClr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C00000"/>
                  </a:solidFill>
                </a:rPr>
                <a:t>0f 01 </a:t>
              </a:r>
              <a:r>
                <a:rPr lang="en-US" altLang="zh-CN" b="1" dirty="0" err="1" smtClean="0">
                  <a:solidFill>
                    <a:srgbClr val="C00000"/>
                  </a:solidFill>
                </a:rPr>
                <a:t>ef</a:t>
              </a:r>
              <a:r>
                <a:rPr lang="en-US" altLang="zh-CN" b="1" dirty="0" smtClean="0">
                  <a:solidFill>
                    <a:srgbClr val="C00000"/>
                  </a:solidFill>
                </a:rPr>
                <a:t>    </a:t>
              </a:r>
              <a:r>
                <a:rPr lang="en-US" altLang="zh-CN" b="1" dirty="0" err="1" smtClean="0">
                  <a:solidFill>
                    <a:srgbClr val="C00000"/>
                  </a:solidFill>
                </a:rPr>
                <a:t>wrpkru</a:t>
              </a:r>
              <a:endParaRPr lang="en-US" altLang="zh-CN" b="1" dirty="0" smtClean="0">
                <a:solidFill>
                  <a:srgbClr val="C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48856" y="4657426"/>
              <a:ext cx="1914878" cy="369332"/>
            </a:xfrm>
            <a:prstGeom prst="rect">
              <a:avLst/>
            </a:prstGeom>
            <a:solidFill>
              <a:schemeClr val="accent2">
                <a:alpha val="53000"/>
              </a:schemeClr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c3              ret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Elbow Connector 13"/>
            <p:cNvCxnSpPr>
              <a:stCxn id="6" idx="2"/>
              <a:endCxn id="40" idx="1"/>
            </p:cNvCxnSpPr>
            <p:nvPr/>
          </p:nvCxnSpPr>
          <p:spPr>
            <a:xfrm rot="16200000" flipH="1">
              <a:off x="3540805" y="3764708"/>
              <a:ext cx="548269" cy="867833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39" idx="2"/>
              <a:endCxn id="41" idx="1"/>
            </p:cNvCxnSpPr>
            <p:nvPr/>
          </p:nvCxnSpPr>
          <p:spPr>
            <a:xfrm rot="16200000" flipH="1">
              <a:off x="3653884" y="4247119"/>
              <a:ext cx="917601" cy="272344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381956" y="3127024"/>
              <a:ext cx="632178" cy="428135"/>
            </a:xfrm>
            <a:prstGeom prst="straightConnector1">
              <a:avLst/>
            </a:prstGeom>
            <a:ln w="158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670756" y="2991556"/>
              <a:ext cx="801511" cy="563603"/>
            </a:xfrm>
            <a:prstGeom prst="straightConnector1">
              <a:avLst/>
            </a:prstGeom>
            <a:ln w="158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81956" y="2806890"/>
              <a:ext cx="26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m</a:t>
              </a:r>
              <a:r>
                <a:rPr lang="en-US" b="1" dirty="0" smtClean="0">
                  <a:solidFill>
                    <a:srgbClr val="C00000"/>
                  </a:solidFill>
                </a:rPr>
                <a:t>alicious control flow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67557" y="2589958"/>
              <a:ext cx="26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5"/>
                  </a:solidFill>
                </a:rPr>
                <a:t>Intended control flow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3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382250" cy="1565625"/>
          </a:xfrm>
        </p:spPr>
        <p:txBody>
          <a:bodyPr>
            <a:normAutofit/>
          </a:bodyPr>
          <a:lstStyle/>
          <a:p>
            <a:r>
              <a:rPr lang="en-US" b="1" dirty="0"/>
              <a:t>Challenge #3: Abusing Protection Keys </a:t>
            </a:r>
            <a:r>
              <a:rPr lang="en-US" b="1" dirty="0" smtClean="0"/>
              <a:t>to </a:t>
            </a:r>
            <a:r>
              <a:rPr lang="en-US" b="1" dirty="0"/>
              <a:t>disable XOM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We could potentially scan the code sections and rewrite dangerous instructions</a:t>
            </a:r>
          </a:p>
          <a:p>
            <a:pPr lvl="1"/>
            <a:r>
              <a:rPr lang="en-US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We could also reset PKRU on each system call.</a:t>
            </a:r>
          </a:p>
          <a:p>
            <a:pPr lvl="1"/>
            <a:r>
              <a:rPr lang="en-US" sz="2000" b="1" dirty="0" smtClean="0">
                <a:sym typeface="Wingdings" panose="05000000000000000000" pitchFamily="2" charset="2"/>
              </a:rPr>
              <a:t>Ultimate solution: Intel CET. (not immediately available)</a:t>
            </a:r>
          </a:p>
          <a:p>
            <a:pPr marL="457200" lvl="1" indent="0"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9836" y="587092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Loader (ld.so)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24586" y="2384775"/>
            <a:ext cx="2581275" cy="2495550"/>
            <a:chOff x="9058275" y="2667000"/>
            <a:chExt cx="2581275" cy="2495550"/>
          </a:xfrm>
        </p:grpSpPr>
        <p:sp>
          <p:nvSpPr>
            <p:cNvPr id="9" name="Rectangle 8"/>
            <p:cNvSpPr/>
            <p:nvPr/>
          </p:nvSpPr>
          <p:spPr>
            <a:xfrm>
              <a:off x="9058275" y="2667000"/>
              <a:ext cx="2581275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058275" y="4076700"/>
              <a:ext cx="2581275" cy="10858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058275" y="267652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ELF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58275" y="29908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PHDR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624586" y="3022950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x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624586" y="4880325"/>
            <a:ext cx="2581275" cy="1019175"/>
            <a:chOff x="3562350" y="3686175"/>
            <a:chExt cx="2581275" cy="1019175"/>
          </a:xfrm>
        </p:grpSpPr>
        <p:sp>
          <p:nvSpPr>
            <p:cNvPr id="27" name="Rectangle 26"/>
            <p:cNvSpPr/>
            <p:nvPr/>
          </p:nvSpPr>
          <p:spPr>
            <a:xfrm>
              <a:off x="3562350" y="36861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.text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62350" y="3990975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.rodata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2350" y="4400550"/>
              <a:ext cx="2581275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.data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624586" y="3137250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4586" y="3251550"/>
            <a:ext cx="2581275" cy="1047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00961" y="3461102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567562" y="3603975"/>
            <a:ext cx="228600" cy="8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900812" y="3376804"/>
            <a:ext cx="1200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70C0"/>
                </a:solidFill>
              </a:rPr>
              <a:t>Patched locations</a:t>
            </a:r>
            <a:endParaRPr lang="en-US" sz="1000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9936" y="3491792"/>
            <a:ext cx="1809750" cy="568477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Code segment</a:t>
            </a:r>
          </a:p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(exe only)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29936" y="4282368"/>
            <a:ext cx="1809750" cy="1343025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Data </a:t>
            </a:r>
            <a:r>
              <a:rPr lang="en-US" dirty="0">
                <a:solidFill>
                  <a:srgbClr val="0070C0"/>
                </a:solidFill>
              </a:rPr>
              <a:t>segment</a:t>
            </a:r>
          </a:p>
          <a:p>
            <a:pPr algn="ctr"/>
            <a:endParaRPr lang="en-US" dirty="0"/>
          </a:p>
        </p:txBody>
      </p:sp>
      <p:cxnSp>
        <p:nvCxnSpPr>
          <p:cNvPr id="5" name="Curved Connector 4"/>
          <p:cNvCxnSpPr>
            <a:stCxn id="42" idx="3"/>
            <a:endCxn id="27" idx="3"/>
          </p:cNvCxnSpPr>
          <p:nvPr/>
        </p:nvCxnSpPr>
        <p:spPr>
          <a:xfrm>
            <a:off x="9329561" y="3503965"/>
            <a:ext cx="876300" cy="1528760"/>
          </a:xfrm>
          <a:prstGeom prst="curvedConnector3">
            <a:avLst>
              <a:gd name="adj1" fmla="val 126087"/>
            </a:avLst>
          </a:prstGeom>
          <a:ln w="19050"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43" idx="3"/>
            <a:endCxn id="27" idx="3"/>
          </p:cNvCxnSpPr>
          <p:nvPr/>
        </p:nvCxnSpPr>
        <p:spPr>
          <a:xfrm>
            <a:off x="8796162" y="3646838"/>
            <a:ext cx="1409699" cy="1385887"/>
          </a:xfrm>
          <a:prstGeom prst="curvedConnector3">
            <a:avLst>
              <a:gd name="adj1" fmla="val 116216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64011" y="3491792"/>
            <a:ext cx="1803400" cy="934655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the code sections and rewrite any </a:t>
            </a:r>
            <a:r>
              <a:rPr lang="en-US" sz="1400" b="1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wrpkru</a:t>
            </a:r>
            <a:r>
              <a:rPr lang="en-US" sz="14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gadgets</a:t>
            </a:r>
            <a:endParaRPr lang="en-US" sz="1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64011" y="4499322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code sections as exe only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64011" y="4993064"/>
            <a:ext cx="180340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rodata as read only</a:t>
            </a:r>
            <a:endParaRPr lang="en-US" sz="1400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5505450" y="4925610"/>
            <a:ext cx="257175" cy="160740"/>
            <a:chOff x="5505450" y="4925610"/>
            <a:chExt cx="257175" cy="160740"/>
          </a:xfrm>
          <a:noFill/>
        </p:grpSpPr>
        <p:sp>
          <p:nvSpPr>
            <p:cNvPr id="19" name="Rectangle 18"/>
            <p:cNvSpPr/>
            <p:nvPr/>
          </p:nvSpPr>
          <p:spPr>
            <a:xfrm flipV="1">
              <a:off x="5505450" y="4925610"/>
              <a:ext cx="257175" cy="65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05450" y="5019875"/>
              <a:ext cx="257175" cy="66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ight Brace 81"/>
          <p:cNvSpPr/>
          <p:nvPr/>
        </p:nvSpPr>
        <p:spPr>
          <a:xfrm>
            <a:off x="7268986" y="3147130"/>
            <a:ext cx="355600" cy="2271532"/>
          </a:xfrm>
          <a:prstGeom prst="rightBrace">
            <a:avLst>
              <a:gd name="adj1" fmla="val 24404"/>
              <a:gd name="adj2" fmla="val 81171"/>
            </a:avLst>
          </a:prstGeom>
          <a:ln w="19050" cap="rnd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429936" y="3147129"/>
            <a:ext cx="1809750" cy="34466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metadata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29936" y="4060269"/>
            <a:ext cx="1809750" cy="21433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rodata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429936" y="3152122"/>
            <a:ext cx="1809750" cy="247327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11591" y="6240257"/>
            <a:ext cx="7794270" cy="425597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 #2: Linux kernel: reset PKRU at each system call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64011" y="3147130"/>
            <a:ext cx="1803400" cy="291892"/>
          </a:xfrm>
          <a:prstGeom prst="rect">
            <a:avLst/>
          </a:prstGeom>
          <a:solidFill>
            <a:schemeClr val="accent2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29936" y="5757381"/>
            <a:ext cx="1809750" cy="2842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</a:rPr>
              <a:t>Code rewritten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123" y="3668181"/>
            <a:ext cx="200375" cy="100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652890" y="3870677"/>
            <a:ext cx="200375" cy="100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>
            <a:stCxn id="2" idx="1"/>
            <a:endCxn id="53" idx="1"/>
          </p:cNvCxnSpPr>
          <p:nvPr/>
        </p:nvCxnSpPr>
        <p:spPr>
          <a:xfrm rot="10800000" flipV="1">
            <a:off x="2429937" y="3718276"/>
            <a:ext cx="100187" cy="2181223"/>
          </a:xfrm>
          <a:prstGeom prst="curvedConnector3">
            <a:avLst>
              <a:gd name="adj1" fmla="val 32817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54" idx="1"/>
            <a:endCxn id="53" idx="1"/>
          </p:cNvCxnSpPr>
          <p:nvPr/>
        </p:nvCxnSpPr>
        <p:spPr>
          <a:xfrm rot="10800000" flipV="1">
            <a:off x="2429936" y="3920772"/>
            <a:ext cx="222954" cy="1978727"/>
          </a:xfrm>
          <a:prstGeom prst="curvedConnector3">
            <a:avLst>
              <a:gd name="adj1" fmla="val 20253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0925" y="3668181"/>
            <a:ext cx="169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defense is limited in power, but could be helped by CFI/code randomizations.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4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Agenda</a:t>
            </a:r>
            <a:endParaRPr lang="en-US" dirty="0" smtClean="0"/>
          </a:p>
          <a:p>
            <a:pPr lvl="1"/>
            <a:r>
              <a:rPr lang="en-US" sz="2800" dirty="0"/>
              <a:t>Problem Statement and </a:t>
            </a:r>
            <a:r>
              <a:rPr lang="en-US" sz="2800" dirty="0" smtClean="0"/>
              <a:t>Motivation</a:t>
            </a:r>
          </a:p>
          <a:p>
            <a:pPr lvl="1"/>
            <a:r>
              <a:rPr lang="en-US" sz="2800" dirty="0" smtClean="0"/>
              <a:t>Intel’s protection keys design and implementation.</a:t>
            </a:r>
          </a:p>
          <a:p>
            <a:pPr lvl="1"/>
            <a:r>
              <a:rPr lang="en-US" sz="2800" dirty="0" smtClean="0"/>
              <a:t>Binary </a:t>
            </a:r>
            <a:r>
              <a:rPr lang="en-US" sz="2800" dirty="0"/>
              <a:t>r</a:t>
            </a:r>
            <a:r>
              <a:rPr lang="en-US" sz="2800" dirty="0" smtClean="0"/>
              <a:t>ewriting </a:t>
            </a:r>
            <a:r>
              <a:rPr lang="en-US" altLang="zh-CN" sz="2800" dirty="0" smtClean="0"/>
              <a:t>in program loader</a:t>
            </a:r>
            <a:endParaRPr lang="en-US" sz="2800" dirty="0" smtClean="0"/>
          </a:p>
          <a:p>
            <a:pPr lvl="1"/>
            <a:r>
              <a:rPr lang="en-US" sz="2800" dirty="0" smtClean="0"/>
              <a:t>Evaluation</a:t>
            </a:r>
          </a:p>
          <a:p>
            <a:pPr lvl="1"/>
            <a:r>
              <a:rPr lang="en-US" sz="2800" dirty="0" smtClean="0"/>
              <a:t>Conclusion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9624" y="365126"/>
            <a:ext cx="6734175" cy="92075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Cost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Code Size Increase: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d.so: </a:t>
            </a:r>
            <a:r>
              <a:rPr lang="en-US" b="1" dirty="0" smtClean="0">
                <a:solidFill>
                  <a:schemeClr val="accent6"/>
                </a:solidFill>
              </a:rPr>
              <a:t>7%</a:t>
            </a:r>
          </a:p>
          <a:p>
            <a:pPr lvl="2"/>
            <a:r>
              <a:rPr lang="en-US" dirty="0" smtClean="0"/>
              <a:t>libc.so: </a:t>
            </a:r>
            <a:r>
              <a:rPr lang="en-US" b="1" dirty="0" smtClean="0">
                <a:solidFill>
                  <a:schemeClr val="accent6"/>
                </a:solidFill>
              </a:rPr>
              <a:t>0.9% (optional)</a:t>
            </a:r>
          </a:p>
          <a:p>
            <a:pPr lvl="2"/>
            <a:r>
              <a:rPr lang="en-US" dirty="0" smtClean="0"/>
              <a:t>Other binaries: </a:t>
            </a:r>
            <a:r>
              <a:rPr lang="en-US" b="1" dirty="0" smtClean="0">
                <a:solidFill>
                  <a:schemeClr val="accent6"/>
                </a:solidFill>
              </a:rPr>
              <a:t>0% (no change)</a:t>
            </a:r>
          </a:p>
          <a:p>
            <a:pPr lvl="1"/>
            <a:r>
              <a:rPr lang="en-US" dirty="0" smtClean="0">
                <a:solidFill>
                  <a:schemeClr val="accent5"/>
                </a:solidFill>
              </a:rPr>
              <a:t>Code Loading Overhead:</a:t>
            </a:r>
          </a:p>
          <a:p>
            <a:pPr lvl="2"/>
            <a:r>
              <a:rPr lang="en-US" dirty="0" smtClean="0"/>
              <a:t>A few extra system calls: </a:t>
            </a:r>
          </a:p>
          <a:p>
            <a:pPr lvl="3"/>
            <a:r>
              <a:rPr lang="en-US" dirty="0" smtClean="0"/>
              <a:t>1 </a:t>
            </a:r>
            <a:r>
              <a:rPr lang="en-US" dirty="0" err="1" smtClean="0"/>
              <a:t>mmap</a:t>
            </a:r>
            <a:r>
              <a:rPr lang="en-US" dirty="0" smtClean="0"/>
              <a:t> and 1 </a:t>
            </a:r>
            <a:r>
              <a:rPr lang="en-US" dirty="0" err="1" smtClean="0"/>
              <a:t>munmap</a:t>
            </a:r>
            <a:r>
              <a:rPr lang="en-US" dirty="0" smtClean="0"/>
              <a:t> for section table loading</a:t>
            </a:r>
          </a:p>
          <a:p>
            <a:pPr lvl="3"/>
            <a:r>
              <a:rPr lang="en-US" dirty="0" smtClean="0"/>
              <a:t>3~5 </a:t>
            </a:r>
            <a:r>
              <a:rPr lang="en-US" dirty="0" err="1" smtClean="0"/>
              <a:t>mprotect</a:t>
            </a:r>
            <a:r>
              <a:rPr lang="en-US" dirty="0"/>
              <a:t> </a:t>
            </a:r>
            <a:r>
              <a:rPr lang="en-US" dirty="0" smtClean="0"/>
              <a:t>for permission changes in code segment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3105150" cy="4729163"/>
          </a:xfrm>
        </p:spPr>
        <p:txBody>
          <a:bodyPr/>
          <a:lstStyle/>
          <a:p>
            <a:r>
              <a:rPr lang="en-US" b="1" dirty="0" smtClean="0"/>
              <a:t>Cost</a:t>
            </a:r>
          </a:p>
          <a:p>
            <a:pPr lvl="1"/>
            <a:r>
              <a:rPr lang="en-US" dirty="0" smtClean="0"/>
              <a:t>The average overhead is: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0% (±1%)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17" y="1285876"/>
            <a:ext cx="6447776" cy="52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6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273675"/>
          </a:xfrm>
        </p:spPr>
        <p:txBody>
          <a:bodyPr>
            <a:normAutofit/>
          </a:bodyPr>
          <a:lstStyle/>
          <a:p>
            <a:r>
              <a:rPr lang="en-US" dirty="0" smtClean="0"/>
              <a:t>Effectiveness</a:t>
            </a:r>
          </a:p>
          <a:p>
            <a:pPr lvl="1"/>
            <a:r>
              <a:rPr lang="en-US" sz="2000" dirty="0" smtClean="0"/>
              <a:t>CPU: Intel CPU with Protection Keys enabled</a:t>
            </a:r>
          </a:p>
          <a:p>
            <a:pPr lvl="1"/>
            <a:r>
              <a:rPr lang="en-US" sz="2000" dirty="0" smtClean="0"/>
              <a:t>OS: Ubuntu 17.04 with </a:t>
            </a:r>
            <a:r>
              <a:rPr lang="en-US" sz="2000" dirty="0"/>
              <a:t>Linux kernel </a:t>
            </a:r>
            <a:r>
              <a:rPr lang="en-US" sz="2000" dirty="0" smtClean="0"/>
              <a:t>4.10.0-21-generic</a:t>
            </a:r>
          </a:p>
          <a:p>
            <a:pPr lvl="1"/>
            <a:r>
              <a:rPr lang="en-US" sz="2000" dirty="0" smtClean="0"/>
              <a:t>Glibc: glibc-2.24</a:t>
            </a:r>
          </a:p>
          <a:p>
            <a:endParaRPr lang="en-US" b="1" dirty="0" smtClean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 smtClean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 smtClean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45640"/>
              </p:ext>
            </p:extLst>
          </p:nvPr>
        </p:nvGraphicFramePr>
        <p:xfrm>
          <a:off x="1459871" y="2992666"/>
          <a:ext cx="855762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247"/>
                <a:gridCol w="1077789"/>
                <a:gridCol w="1222518"/>
                <a:gridCol w="1222518"/>
                <a:gridCol w="1222518"/>
                <a:gridCol w="1222518"/>
                <a:gridCol w="1222518"/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Application Name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Libraries</a:t>
                      </a:r>
                      <a:r>
                        <a:rPr lang="en-US" baseline="0" dirty="0" smtClean="0"/>
                        <a:t> Loaded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Original Code Size (KB)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XOM</a:t>
                      </a:r>
                      <a:r>
                        <a:rPr lang="en-US" baseline="0" dirty="0" smtClean="0"/>
                        <a:t> enabled Code/Data (KB)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Readable </a:t>
                      </a:r>
                      <a:b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XOM </a:t>
                      </a:r>
                      <a:b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Read-Only</a:t>
                      </a:r>
                      <a:b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“Code”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Total Reduction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Firefox v54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104,032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1480 (1.42%)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60324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57.98%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42228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40.59%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98.57%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soffice.bin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(LibreOffice)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144,336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1360 (.94%)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66876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46.33%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76100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52.72%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99.05%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101,804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1060 (1.04%)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44624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43.83%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56120 (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55.12%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98.95%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5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29" name="Group 1028"/>
          <p:cNvGrpSpPr/>
          <p:nvPr/>
        </p:nvGrpSpPr>
        <p:grpSpPr>
          <a:xfrm>
            <a:off x="251041" y="5296812"/>
            <a:ext cx="3390900" cy="1368545"/>
            <a:chOff x="251041" y="5296812"/>
            <a:chExt cx="3390900" cy="1368545"/>
          </a:xfrm>
          <a:noFill/>
        </p:grpSpPr>
        <p:pic>
          <p:nvPicPr>
            <p:cNvPr id="1034" name="Picture 10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91" y="5296812"/>
              <a:ext cx="901483" cy="894438"/>
            </a:xfrm>
            <a:prstGeom prst="rect">
              <a:avLst/>
            </a:prstGeom>
            <a:solidFill>
              <a:srgbClr val="FFFFFF"/>
            </a:solidFill>
            <a:extLst/>
          </p:spPr>
        </p:pic>
        <p:sp>
          <p:nvSpPr>
            <p:cNvPr id="14" name="Flowchart: Multidocument 13"/>
            <p:cNvSpPr/>
            <p:nvPr/>
          </p:nvSpPr>
          <p:spPr>
            <a:xfrm>
              <a:off x="2047875" y="5301575"/>
              <a:ext cx="1323975" cy="784900"/>
            </a:xfrm>
            <a:prstGeom prst="flowChartMultidocumen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>
                      <a:lumMod val="75000"/>
                    </a:schemeClr>
                  </a:solidFill>
                </a:rPr>
                <a:t>0101001110101110</a:t>
              </a:r>
              <a:endParaRPr 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041" y="6296025"/>
              <a:ext cx="339090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75000"/>
                    </a:schemeClr>
                  </a:solidFill>
                </a:rPr>
                <a:t>Traditional Code Reuse Attacks</a:t>
              </a:r>
              <a:endParaRPr 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58751" y="1793967"/>
            <a:ext cx="3390900" cy="4871390"/>
            <a:chOff x="4158751" y="1793967"/>
            <a:chExt cx="3390900" cy="4871390"/>
          </a:xfrm>
        </p:grpSpPr>
        <p:grpSp>
          <p:nvGrpSpPr>
            <p:cNvPr id="1025" name="Group 1024"/>
            <p:cNvGrpSpPr/>
            <p:nvPr/>
          </p:nvGrpSpPr>
          <p:grpSpPr>
            <a:xfrm>
              <a:off x="4158751" y="1793967"/>
              <a:ext cx="3390900" cy="4871390"/>
              <a:chOff x="4158751" y="1793967"/>
              <a:chExt cx="3390900" cy="4871390"/>
            </a:xfrm>
          </p:grpSpPr>
          <p:pic>
            <p:nvPicPr>
              <p:cNvPr id="5" name="Content Placeholder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8751" y="1793967"/>
                <a:ext cx="3110731" cy="3387633"/>
              </a:xfrm>
              <a:prstGeom prst="rect">
                <a:avLst/>
              </a:prstGeom>
            </p:spPr>
          </p:pic>
          <p:pic>
            <p:nvPicPr>
              <p:cNvPr id="1032" name="Picture 8" descr="Image result for computer forensics and cyber crim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3401" y="3949028"/>
                <a:ext cx="1191356" cy="9944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9291" y="5301575"/>
                <a:ext cx="901483" cy="894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158751" y="6296025"/>
                <a:ext cx="3390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Just-In-Time Code Reuse Attacks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8" name="Multiply 7"/>
            <p:cNvSpPr/>
            <p:nvPr/>
          </p:nvSpPr>
          <p:spPr>
            <a:xfrm>
              <a:off x="6579704" y="4373217"/>
              <a:ext cx="884583" cy="808383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967557" y="1987012"/>
            <a:ext cx="3868699" cy="4678345"/>
            <a:chOff x="7967557" y="1987012"/>
            <a:chExt cx="3868699" cy="4678345"/>
          </a:xfrm>
        </p:grpSpPr>
        <p:grpSp>
          <p:nvGrpSpPr>
            <p:cNvPr id="1024" name="Group 1023"/>
            <p:cNvGrpSpPr/>
            <p:nvPr/>
          </p:nvGrpSpPr>
          <p:grpSpPr>
            <a:xfrm>
              <a:off x="8258175" y="1987012"/>
              <a:ext cx="3578081" cy="4678345"/>
              <a:chOff x="8258175" y="1987012"/>
              <a:chExt cx="3578081" cy="4678345"/>
            </a:xfrm>
          </p:grpSpPr>
          <p:pic>
            <p:nvPicPr>
              <p:cNvPr id="6" name="Content Placeholder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9846" y="2309403"/>
                <a:ext cx="1587357" cy="1728655"/>
              </a:xfrm>
              <a:prstGeom prst="rect">
                <a:avLst/>
              </a:prstGeom>
            </p:spPr>
          </p:pic>
          <p:sp>
            <p:nvSpPr>
              <p:cNvPr id="7" name="Cloud 6"/>
              <p:cNvSpPr/>
              <p:nvPr/>
            </p:nvSpPr>
            <p:spPr>
              <a:xfrm>
                <a:off x="9699553" y="4448175"/>
                <a:ext cx="1244672" cy="862013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Content Placeholder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9603" y="2309403"/>
                <a:ext cx="1587357" cy="1728655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8258175" y="1987012"/>
                <a:ext cx="18414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C00000"/>
                    </a:solidFill>
                  </a:rPr>
                  <a:t>1</a:t>
                </a:r>
                <a:r>
                  <a:rPr lang="en-US" sz="1100" b="1" baseline="30000" dirty="0" smtClean="0">
                    <a:solidFill>
                      <a:srgbClr val="C00000"/>
                    </a:solidFill>
                  </a:rPr>
                  <a:t>st</a:t>
                </a:r>
                <a:r>
                  <a:rPr lang="en-US" sz="1100" b="1" dirty="0" smtClean="0">
                    <a:solidFill>
                      <a:srgbClr val="C00000"/>
                    </a:solidFill>
                  </a:rPr>
                  <a:t> ROP harvest code pages</a:t>
                </a:r>
                <a:endParaRPr lang="en-US" sz="11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994828" y="1987012"/>
                <a:ext cx="18414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C00000"/>
                    </a:solidFill>
                  </a:rPr>
                  <a:t>2</a:t>
                </a:r>
                <a:r>
                  <a:rPr lang="en-US" sz="1100" b="1" baseline="30000" dirty="0" smtClean="0">
                    <a:solidFill>
                      <a:srgbClr val="C00000"/>
                    </a:solidFill>
                  </a:rPr>
                  <a:t>st</a:t>
                </a:r>
                <a:r>
                  <a:rPr lang="en-US" sz="1100" b="1" dirty="0" smtClean="0">
                    <a:solidFill>
                      <a:srgbClr val="C00000"/>
                    </a:solidFill>
                  </a:rPr>
                  <a:t> ROP launch real attack</a:t>
                </a:r>
                <a:endParaRPr lang="en-US" sz="1100" b="1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20" name="Picture 10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8120" y="5301575"/>
                <a:ext cx="901483" cy="894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Flowchart: Multidocument 20"/>
              <p:cNvSpPr/>
              <p:nvPr/>
            </p:nvSpPr>
            <p:spPr>
              <a:xfrm>
                <a:off x="10362985" y="5411113"/>
                <a:ext cx="1323975" cy="784900"/>
              </a:xfrm>
              <a:prstGeom prst="flowChartMultidocumen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534400" y="3248025"/>
                <a:ext cx="1565203" cy="790033"/>
              </a:xfrm>
              <a:prstGeom prst="rect">
                <a:avLst/>
              </a:prstGeom>
              <a:solidFill>
                <a:schemeClr val="accent1">
                  <a:alpha val="4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urved Connector 21"/>
              <p:cNvCxnSpPr>
                <a:endCxn id="7" idx="3"/>
              </p:cNvCxnSpPr>
              <p:nvPr/>
            </p:nvCxnSpPr>
            <p:spPr>
              <a:xfrm>
                <a:off x="9420225" y="3949028"/>
                <a:ext cx="901664" cy="548433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/>
              <p:cNvCxnSpPr>
                <a:stCxn id="7" idx="0"/>
                <a:endCxn id="21" idx="0"/>
              </p:cNvCxnSpPr>
              <p:nvPr/>
            </p:nvCxnSpPr>
            <p:spPr>
              <a:xfrm>
                <a:off x="10943188" y="4879182"/>
                <a:ext cx="172869" cy="531931"/>
              </a:xfrm>
              <a:prstGeom prst="curved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8359846" y="6296025"/>
                <a:ext cx="3390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Blind Code Reuse Attacks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8" name="Curved Connector 27"/>
              <p:cNvCxnSpPr>
                <a:stCxn id="7" idx="3"/>
                <a:endCxn id="9" idx="2"/>
              </p:cNvCxnSpPr>
              <p:nvPr/>
            </p:nvCxnSpPr>
            <p:spPr>
              <a:xfrm rot="5400000" flipH="1" flipV="1">
                <a:off x="10377884" y="3982064"/>
                <a:ext cx="459403" cy="571393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Multiply 28"/>
            <p:cNvSpPr/>
            <p:nvPr/>
          </p:nvSpPr>
          <p:spPr>
            <a:xfrm>
              <a:off x="9699553" y="3949028"/>
              <a:ext cx="884583" cy="808383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67557" y="4307084"/>
              <a:ext cx="2063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XOM cannot be read from kernel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357312"/>
            <a:ext cx="3853070" cy="531123"/>
          </a:xfrm>
        </p:spPr>
        <p:txBody>
          <a:bodyPr/>
          <a:lstStyle/>
          <a:p>
            <a:r>
              <a:rPr lang="en-US" dirty="0" smtClean="0"/>
              <a:t>Effectiveness</a:t>
            </a:r>
            <a:endParaRPr lang="en-US" dirty="0"/>
          </a:p>
        </p:txBody>
      </p:sp>
      <p:pic>
        <p:nvPicPr>
          <p:cNvPr id="34" name="Content Placeholder 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2" y="1793967"/>
            <a:ext cx="3110731" cy="33876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5556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25" y="3204925"/>
            <a:ext cx="9144000" cy="13552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XOM-Switch: How to use it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5302956"/>
          </a:xfrm>
        </p:spPr>
        <p:txBody>
          <a:bodyPr/>
          <a:lstStyle/>
          <a:p>
            <a:r>
              <a:rPr lang="en-US" dirty="0" smtClean="0"/>
              <a:t>Download the source code</a:t>
            </a:r>
          </a:p>
          <a:p>
            <a:pPr lvl="1"/>
            <a:r>
              <a:rPr lang="en-US" dirty="0" smtClean="0">
                <a:hlinkClick r:id="rId2"/>
              </a:rPr>
              <a:t>https://github.com/intel/xom-switch.git</a:t>
            </a:r>
            <a:endParaRPr lang="en-US" dirty="0" smtClean="0"/>
          </a:p>
          <a:p>
            <a:r>
              <a:rPr lang="en-US" dirty="0" smtClean="0"/>
              <a:t>Dependency</a:t>
            </a:r>
          </a:p>
          <a:p>
            <a:pPr lvl="1"/>
            <a:r>
              <a:rPr lang="en-US" dirty="0" smtClean="0"/>
              <a:t>Make sure you have python 2.7;</a:t>
            </a:r>
          </a:p>
          <a:p>
            <a:pPr lvl="1"/>
            <a:r>
              <a:rPr lang="en-US" dirty="0" smtClean="0"/>
              <a:t>Download radare2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github.com/radare/radare2.git</a:t>
            </a:r>
            <a:endParaRPr lang="en-US" dirty="0" smtClean="0"/>
          </a:p>
          <a:p>
            <a:pPr lvl="1"/>
            <a:r>
              <a:rPr lang="en-US" dirty="0" smtClean="0"/>
              <a:t>Setup radare2 path properly.</a:t>
            </a:r>
          </a:p>
          <a:p>
            <a:r>
              <a:rPr lang="en-US" dirty="0" smtClean="0"/>
              <a:t>Binary patching</a:t>
            </a:r>
          </a:p>
          <a:p>
            <a:pPr lvl="1"/>
            <a:r>
              <a:rPr lang="en-US" dirty="0" smtClean="0"/>
              <a:t>Transform your program loader: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accent5"/>
                </a:solidFill>
                <a:cs typeface="Arial" panose="020B0604020202020204" pitchFamily="34" charset="0"/>
              </a:rPr>
              <a:t>src/analysis/patch_loader.sh /lib64/ld-linux-x86-64.so.2  ./your_new_ld.so</a:t>
            </a:r>
          </a:p>
          <a:p>
            <a:pPr marL="914400" lvl="2" indent="0">
              <a:buNone/>
            </a:pPr>
            <a:r>
              <a:rPr lang="en-US" dirty="0" err="1" smtClean="0">
                <a:solidFill>
                  <a:schemeClr val="accent5"/>
                </a:solidFill>
                <a:cs typeface="Arial" panose="020B0604020202020204" pitchFamily="34" charset="0"/>
              </a:rPr>
              <a:t>sudo</a:t>
            </a:r>
            <a:r>
              <a:rPr lang="en-US" dirty="0" smtClean="0">
                <a:solidFill>
                  <a:schemeClr val="accent5"/>
                </a:solidFill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5"/>
                </a:solidFill>
                <a:cs typeface="Arial" panose="020B0604020202020204" pitchFamily="34" charset="0"/>
              </a:rPr>
              <a:t>cp</a:t>
            </a:r>
            <a:r>
              <a:rPr lang="en-US" dirty="0" smtClean="0">
                <a:solidFill>
                  <a:schemeClr val="accent5"/>
                </a:solidFill>
                <a:cs typeface="Arial" panose="020B0604020202020204" pitchFamily="34" charset="0"/>
              </a:rPr>
              <a:t> ./your_new_ld.so /lib64/ld-xom.so</a:t>
            </a:r>
          </a:p>
          <a:p>
            <a:pPr lvl="1"/>
            <a:r>
              <a:rPr lang="en-US" dirty="0" smtClean="0"/>
              <a:t>Transform your libc.so (optional):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rgbClr val="4472C4"/>
                </a:solidFill>
                <a:cs typeface="Arial" panose="020B0604020202020204" pitchFamily="34" charset="0"/>
              </a:rPr>
              <a:t>src/analysis/patch_libc.sh </a:t>
            </a:r>
            <a:r>
              <a:rPr lang="en-US" dirty="0">
                <a:solidFill>
                  <a:srgbClr val="4472C4"/>
                </a:solidFill>
                <a:cs typeface="Arial" panose="020B0604020202020204" pitchFamily="34" charset="0"/>
              </a:rPr>
              <a:t>/</a:t>
            </a:r>
            <a:r>
              <a:rPr lang="en-US" dirty="0" smtClean="0">
                <a:solidFill>
                  <a:srgbClr val="4472C4"/>
                </a:solidFill>
                <a:cs typeface="Arial" panose="020B0604020202020204" pitchFamily="34" charset="0"/>
              </a:rPr>
              <a:t>path/to/your/libc.so.6  </a:t>
            </a:r>
            <a:r>
              <a:rPr lang="en-US" dirty="0">
                <a:solidFill>
                  <a:srgbClr val="4472C4"/>
                </a:solidFill>
                <a:cs typeface="Arial" panose="020B0604020202020204" pitchFamily="34" charset="0"/>
              </a:rPr>
              <a:t>./</a:t>
            </a:r>
            <a:r>
              <a:rPr lang="en-US" dirty="0" smtClean="0">
                <a:solidFill>
                  <a:srgbClr val="4472C4"/>
                </a:solidFill>
                <a:cs typeface="Arial" panose="020B0604020202020204" pitchFamily="34" charset="0"/>
              </a:rPr>
              <a:t>your_new_libc.so</a:t>
            </a:r>
            <a:endParaRPr lang="en-US" dirty="0">
              <a:solidFill>
                <a:srgbClr val="4472C4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Run: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/lib64/ld-xom.so 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usr</a:t>
            </a: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/lib/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firefox</a:t>
            </a: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firefox</a:t>
            </a:r>
            <a:endParaRPr lang="en-US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LD_PRELOAD=/path/to/your/libc.so /lib64/ld-xom.so 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usr</a:t>
            </a: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/lib/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firefox</a:t>
            </a:r>
            <a:r>
              <a:rPr lang="en-US" dirty="0">
                <a:solidFill>
                  <a:schemeClr val="accent5"/>
                </a:solidFill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accent5"/>
                </a:solidFill>
                <a:cs typeface="Arial" panose="020B0604020202020204" pitchFamily="34" charset="0"/>
              </a:rPr>
              <a:t>firefox</a:t>
            </a:r>
            <a:endParaRPr lang="en-US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Verify:</a:t>
            </a:r>
          </a:p>
          <a:p>
            <a:pPr lvl="1"/>
            <a:r>
              <a:rPr lang="en-US" dirty="0" smtClean="0"/>
              <a:t>Check </a:t>
            </a:r>
            <a:r>
              <a:rPr lang="en-US" dirty="0" smtClean="0">
                <a:solidFill>
                  <a:schemeClr val="accent5"/>
                </a:solidFill>
              </a:rPr>
              <a:t>/proc/</a:t>
            </a:r>
            <a:r>
              <a:rPr lang="en-US" dirty="0" err="1" smtClean="0">
                <a:solidFill>
                  <a:schemeClr val="accent5"/>
                </a:solidFill>
              </a:rPr>
              <a:t>your_pid</a:t>
            </a:r>
            <a:r>
              <a:rPr lang="en-US" dirty="0" smtClean="0">
                <a:solidFill>
                  <a:schemeClr val="accent5"/>
                </a:solidFill>
              </a:rPr>
              <a:t>/maps </a:t>
            </a:r>
            <a:r>
              <a:rPr lang="en-US" dirty="0" smtClean="0"/>
              <a:t>and see memory permission 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7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</a:p>
          <a:p>
            <a:pPr lvl="1"/>
            <a:r>
              <a:rPr lang="en-US" dirty="0" smtClean="0"/>
              <a:t>Thanks to </a:t>
            </a:r>
            <a:r>
              <a:rPr lang="en-US" dirty="0" smtClean="0">
                <a:solidFill>
                  <a:srgbClr val="0070C0"/>
                </a:solidFill>
              </a:rPr>
              <a:t>Ravi Sahita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Deepak </a:t>
            </a:r>
            <a:r>
              <a:rPr lang="en-US" dirty="0">
                <a:solidFill>
                  <a:srgbClr val="0070C0"/>
                </a:solidFill>
              </a:rPr>
              <a:t>Gupta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Michael LeMay, David </a:t>
            </a:r>
            <a:r>
              <a:rPr lang="en-US" dirty="0">
                <a:solidFill>
                  <a:srgbClr val="0070C0"/>
                </a:solidFill>
              </a:rPr>
              <a:t>Durham,</a:t>
            </a:r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Andy Anderson, David Koufaty, Dave Hansen</a:t>
            </a:r>
            <a:r>
              <a:rPr lang="en-US" dirty="0"/>
              <a:t> </a:t>
            </a:r>
            <a:r>
              <a:rPr lang="en-US" dirty="0" smtClean="0"/>
              <a:t>for all the support on this work.</a:t>
            </a:r>
          </a:p>
          <a:p>
            <a:endParaRPr lang="en-US" dirty="0" smtClean="0"/>
          </a:p>
          <a:p>
            <a:r>
              <a:rPr lang="en-US" dirty="0" smtClean="0"/>
              <a:t>References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software.intel.com/sites/default/files/managed/c5/63/336996-Speculative-Execution-Side-Channel-Mitigations.pdf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://newsroom.intel.com/wp-content/uploads/sites/11/2018/01/Intel-Analysis-of-Speculative-Execution-Side-Channels.pdf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https://www.kernel.org/doc/Documentation/x86/protection-keys.txt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229" y="3132813"/>
            <a:ext cx="10299354" cy="10138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XOM-SWITCH: Hiding Your Code From Advanced Code Reuse Attacks in One Shot</a:t>
            </a:r>
            <a:br>
              <a:rPr lang="en-US" sz="2400" dirty="0" smtClean="0"/>
            </a:br>
            <a:r>
              <a:rPr lang="en-US" sz="2400" dirty="0" smtClean="0"/>
              <a:t>Source code: </a:t>
            </a:r>
            <a:r>
              <a:rPr lang="en-US" sz="2400" b="1" u="sng" dirty="0"/>
              <a:t>https://</a:t>
            </a:r>
            <a:r>
              <a:rPr lang="en-US" sz="2400" b="1" u="sng" dirty="0" smtClean="0"/>
              <a:t>github.com/intel/xom-switch.git</a:t>
            </a:r>
            <a:br>
              <a:rPr lang="en-US" sz="2400" b="1" u="sng" dirty="0" smtClean="0"/>
            </a:br>
            <a:r>
              <a:rPr lang="en-US" sz="2400" b="1" dirty="0" smtClean="0"/>
              <a:t>C</a:t>
            </a:r>
            <a:r>
              <a:rPr lang="en-US" sz="2400" b="1" dirty="0" smtClean="0"/>
              <a:t>ontact: </a:t>
            </a:r>
            <a:r>
              <a:rPr lang="en-US" sz="2400" b="1" u="sng" dirty="0" smtClean="0"/>
              <a:t>mingwei.zhang@intel.com</a:t>
            </a:r>
            <a:endParaRPr lang="en-US" sz="24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6062" y="4467102"/>
            <a:ext cx="9144000" cy="64732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Question 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6"/>
            <a:ext cx="8572500" cy="920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Internals and Overcome work…</a:t>
            </a:r>
          </a:p>
          <a:p>
            <a:r>
              <a:rPr lang="en-US" dirty="0" smtClean="0"/>
              <a:t>Transparency Issues</a:t>
            </a:r>
          </a:p>
          <a:p>
            <a:pPr lvl="1"/>
            <a:r>
              <a:rPr lang="en-US" dirty="0" smtClean="0"/>
              <a:t>System calls</a:t>
            </a:r>
          </a:p>
          <a:p>
            <a:pPr lvl="1"/>
            <a:r>
              <a:rPr lang="en-US" dirty="0" smtClean="0"/>
              <a:t>Modified program loader</a:t>
            </a:r>
          </a:p>
          <a:p>
            <a:r>
              <a:rPr lang="en-US" dirty="0" smtClean="0"/>
              <a:t>Data embedded in the middle of code</a:t>
            </a:r>
          </a:p>
          <a:p>
            <a:pPr lvl="1"/>
            <a:r>
              <a:rPr lang="en-US" dirty="0" smtClean="0"/>
              <a:t>Making exceptions: libavcodec.so; libcrypto.so; … (all 4)</a:t>
            </a:r>
          </a:p>
          <a:p>
            <a:pPr lvl="1"/>
            <a:r>
              <a:rPr lang="en-US" dirty="0" smtClean="0"/>
              <a:t>Making fine grained policies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Reuse Attacks</a:t>
            </a:r>
          </a:p>
          <a:p>
            <a:pPr lvl="1"/>
            <a:r>
              <a:rPr lang="en-US" dirty="0" smtClean="0"/>
              <a:t>Effective way to bypass DEP, i.e., executing code without code injection.</a:t>
            </a:r>
          </a:p>
          <a:p>
            <a:pPr lvl="1"/>
            <a:r>
              <a:rPr lang="en-US" dirty="0" smtClean="0"/>
              <a:t>Code reuse attacks requires accurate locations of “gadgets”, which may</a:t>
            </a:r>
          </a:p>
          <a:p>
            <a:pPr lvl="1"/>
            <a:r>
              <a:rPr lang="en-US" dirty="0" smtClean="0"/>
              <a:t>Suffer from code diversity and availability.</a:t>
            </a:r>
          </a:p>
          <a:p>
            <a:r>
              <a:rPr lang="en-US" dirty="0" smtClean="0"/>
              <a:t>Advanced Code Reuse Attacks.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Designed to solve the problem of gadget availability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0" y="1793967"/>
            <a:ext cx="3110731" cy="3387633"/>
          </a:xfrm>
        </p:spPr>
      </p:pic>
      <p:grpSp>
        <p:nvGrpSpPr>
          <p:cNvPr id="1029" name="Group 1028"/>
          <p:cNvGrpSpPr/>
          <p:nvPr/>
        </p:nvGrpSpPr>
        <p:grpSpPr>
          <a:xfrm>
            <a:off x="251041" y="5296812"/>
            <a:ext cx="3390900" cy="1368545"/>
            <a:chOff x="251041" y="5296812"/>
            <a:chExt cx="3390900" cy="1368545"/>
          </a:xfrm>
        </p:grpSpPr>
        <p:pic>
          <p:nvPicPr>
            <p:cNvPr id="1034" name="Picture 10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91" y="5296812"/>
              <a:ext cx="901483" cy="89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Flowchart: Multidocument 13"/>
            <p:cNvSpPr/>
            <p:nvPr/>
          </p:nvSpPr>
          <p:spPr>
            <a:xfrm>
              <a:off x="2047875" y="5301575"/>
              <a:ext cx="1323975" cy="784900"/>
            </a:xfrm>
            <a:prstGeom prst="flowChartMultidocumen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0101001110101110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1041" y="6296025"/>
              <a:ext cx="339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Traditional Code Reuse Attacks</a:t>
              </a:r>
              <a:endParaRPr lang="en-US" b="1" dirty="0"/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4158751" y="1793967"/>
            <a:ext cx="3390900" cy="4871390"/>
            <a:chOff x="4158751" y="1793967"/>
            <a:chExt cx="3390900" cy="4871390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751" y="1793967"/>
              <a:ext cx="3110731" cy="3387633"/>
            </a:xfrm>
            <a:prstGeom prst="rect">
              <a:avLst/>
            </a:prstGeom>
          </p:spPr>
        </p:pic>
        <p:pic>
          <p:nvPicPr>
            <p:cNvPr id="1032" name="Picture 8" descr="Image result for computer forensics and cyber crim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401" y="3949028"/>
              <a:ext cx="1191356" cy="99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91" y="5301575"/>
              <a:ext cx="901483" cy="89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4158751" y="6296025"/>
              <a:ext cx="339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Just-In-Time Code Reuse Attacks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8258175" y="1987012"/>
            <a:ext cx="3578081" cy="4678345"/>
            <a:chOff x="8258175" y="1987012"/>
            <a:chExt cx="3578081" cy="4678345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846" y="2309403"/>
              <a:ext cx="1587357" cy="1728655"/>
            </a:xfrm>
            <a:prstGeom prst="rect">
              <a:avLst/>
            </a:prstGeom>
          </p:spPr>
        </p:pic>
        <p:sp>
          <p:nvSpPr>
            <p:cNvPr id="7" name="Cloud 6"/>
            <p:cNvSpPr/>
            <p:nvPr/>
          </p:nvSpPr>
          <p:spPr>
            <a:xfrm>
              <a:off x="9699553" y="4448175"/>
              <a:ext cx="1244672" cy="862013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603" y="2309403"/>
              <a:ext cx="1587357" cy="172865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58175" y="1987012"/>
              <a:ext cx="1841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rgbClr val="C00000"/>
                  </a:solidFill>
                </a:rPr>
                <a:t>1</a:t>
              </a:r>
              <a:r>
                <a:rPr lang="en-US" sz="1100" b="1" baseline="30000" dirty="0" smtClean="0">
                  <a:solidFill>
                    <a:srgbClr val="C00000"/>
                  </a:solidFill>
                </a:rPr>
                <a:t>st</a:t>
              </a:r>
              <a:r>
                <a:rPr lang="en-US" sz="1100" b="1" dirty="0" smtClean="0">
                  <a:solidFill>
                    <a:srgbClr val="C00000"/>
                  </a:solidFill>
                </a:rPr>
                <a:t> ROP harvest code pages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994828" y="1987012"/>
              <a:ext cx="18414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2</a:t>
              </a:r>
              <a:r>
                <a:rPr lang="en-US" sz="1100" b="1" baseline="30000" dirty="0" smtClean="0">
                  <a:solidFill>
                    <a:srgbClr val="C00000"/>
                  </a:solidFill>
                </a:rPr>
                <a:t>st</a:t>
              </a:r>
              <a:r>
                <a:rPr lang="en-US" sz="1100" b="1" dirty="0" smtClean="0">
                  <a:solidFill>
                    <a:srgbClr val="C00000"/>
                  </a:solidFill>
                </a:rPr>
                <a:t> ROP launch real attack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  <p:pic>
          <p:nvPicPr>
            <p:cNvPr id="20" name="Picture 10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120" y="5301575"/>
              <a:ext cx="901483" cy="89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lowchart: Multidocument 20"/>
            <p:cNvSpPr/>
            <p:nvPr/>
          </p:nvSpPr>
          <p:spPr>
            <a:xfrm>
              <a:off x="10362985" y="5411113"/>
              <a:ext cx="1323975" cy="7849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34400" y="3248025"/>
              <a:ext cx="1565203" cy="790033"/>
            </a:xfrm>
            <a:prstGeom prst="rect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/>
            <p:cNvCxnSpPr>
              <a:endCxn id="7" idx="3"/>
            </p:cNvCxnSpPr>
            <p:nvPr/>
          </p:nvCxnSpPr>
          <p:spPr>
            <a:xfrm>
              <a:off x="9420225" y="3949028"/>
              <a:ext cx="901664" cy="5484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7" idx="0"/>
              <a:endCxn id="21" idx="0"/>
            </p:cNvCxnSpPr>
            <p:nvPr/>
          </p:nvCxnSpPr>
          <p:spPr>
            <a:xfrm>
              <a:off x="10943188" y="4879182"/>
              <a:ext cx="172869" cy="531931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359846" y="6296025"/>
              <a:ext cx="3390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Blind Code Reuse Attacks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28" name="Curved Connector 27"/>
            <p:cNvCxnSpPr>
              <a:stCxn id="7" idx="3"/>
              <a:endCxn id="9" idx="2"/>
            </p:cNvCxnSpPr>
            <p:nvPr/>
          </p:nvCxnSpPr>
          <p:spPr>
            <a:xfrm rot="5400000" flipH="1" flipV="1">
              <a:off x="10377884" y="3982064"/>
              <a:ext cx="459403" cy="57139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7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Reason of Advanced ROP: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Convenience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Robustness of attacks on binaries in many versions.</a:t>
            </a:r>
          </a:p>
          <a:p>
            <a:pPr lvl="2"/>
            <a:r>
              <a:rPr lang="en-US" dirty="0" smtClean="0"/>
              <a:t>Robustness on defenses like fine grained code randomizations.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Larger attack vector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lvl="2"/>
            <a:r>
              <a:rPr lang="en-US" dirty="0" smtClean="0"/>
              <a:t>Both JIT-ROP and BROP makes significant threat to close-source/private-distribute binaries.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3100" y="4787900"/>
            <a:ext cx="962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Advanced ROP attacks require code reading capability. This is why defenses on eXecutable Only Memory.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Prevention on advanced code reuse focuses on eXecutable Only Memory.</a:t>
            </a:r>
          </a:p>
          <a:p>
            <a:pPr lvl="1"/>
            <a:r>
              <a:rPr lang="en-US" dirty="0" smtClean="0"/>
              <a:t>Using page fault handler: </a:t>
            </a:r>
            <a:r>
              <a:rPr lang="en-US" dirty="0" err="1" smtClean="0"/>
              <a:t>XnR</a:t>
            </a:r>
            <a:r>
              <a:rPr lang="en-US" dirty="0" smtClean="0"/>
              <a:t> (CCS ’14)</a:t>
            </a:r>
          </a:p>
          <a:p>
            <a:pPr lvl="1"/>
            <a:r>
              <a:rPr lang="en-US" dirty="0" smtClean="0"/>
              <a:t>Using Extended Page Table: X^R</a:t>
            </a:r>
          </a:p>
          <a:p>
            <a:pPr lvl="1"/>
            <a:r>
              <a:rPr lang="en-US" dirty="0" smtClean="0"/>
              <a:t>Using side effects in micro-architecture: </a:t>
            </a:r>
            <a:r>
              <a:rPr lang="en-US" dirty="0" err="1" smtClean="0"/>
              <a:t>HideM</a:t>
            </a:r>
            <a:endParaRPr lang="en-US" dirty="0" smtClean="0"/>
          </a:p>
          <a:p>
            <a:pPr lvl="1"/>
            <a:r>
              <a:rPr lang="en-US" dirty="0" smtClean="0"/>
              <a:t>Using hardware support in ARM: NORAX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They are all beautiful, but they have their own drawbacks</a:t>
            </a:r>
            <a:r>
              <a:rPr lang="en-US" sz="2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 smtClean="0"/>
              <a:t>High runtime overhead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/>
              <a:t>Require Hypervisor support (nested virtualization in cloud?)</a:t>
            </a:r>
          </a:p>
          <a:p>
            <a:pPr lvl="1"/>
            <a:r>
              <a:rPr lang="en-US" dirty="0" smtClean="0"/>
              <a:t>Significant effort on Code Refactoring/Rewriting/Recompilation.</a:t>
            </a:r>
          </a:p>
          <a:p>
            <a:pPr lvl="1"/>
            <a:r>
              <a:rPr lang="en-US" dirty="0" smtClean="0"/>
              <a:t>Not available on x86 architecture (not available for cloud apps)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7400" y="6176963"/>
            <a:ext cx="1140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eXecutable Only Memory could be easily achieved using new Intel hardware capability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25" y="3204925"/>
            <a:ext cx="9144000" cy="13552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Intel Protection Keys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Memory Protection Keys (MPK)</a:t>
            </a: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Intel's </a:t>
            </a:r>
            <a:r>
              <a:rPr lang="en-US" sz="1800" i="1" dirty="0"/>
              <a:t>memory protection keys feature works by making use of four page-table bits to assign one of sixteen key values to each page. A separate register then allows the assertion of </a:t>
            </a:r>
            <a:r>
              <a:rPr lang="en-US" sz="1800" i="1" dirty="0" smtClean="0"/>
              <a:t>‘write-disable’ </a:t>
            </a:r>
            <a:r>
              <a:rPr lang="en-US" sz="1800" i="1" dirty="0"/>
              <a:t>and </a:t>
            </a:r>
            <a:r>
              <a:rPr lang="en-US" sz="1800" i="1" dirty="0" smtClean="0"/>
              <a:t>‘access-disable’ </a:t>
            </a:r>
            <a:r>
              <a:rPr lang="en-US" sz="1800" i="1" dirty="0"/>
              <a:t>bits for each key value. Setting the write-disable bit for key seven, for example, will cause all pages marked with that key as being read-only, even if the protection bits on those pages would otherwise allow write access. The write- and access-disable bits are local to each thread, and they can be modified without privilege. Since keys are assigned to pages in the page-table entries, only the kernel can change those</a:t>
            </a:r>
            <a:r>
              <a:rPr lang="en-US" sz="1800" dirty="0" smtClean="0"/>
              <a:t>.”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[</a:t>
            </a:r>
            <a:r>
              <a:rPr lang="en-US" sz="1800" dirty="0"/>
              <a:t>LWN: </a:t>
            </a:r>
            <a:r>
              <a:rPr lang="en-US" sz="1800" dirty="0">
                <a:hlinkClick r:id="rId3"/>
              </a:rPr>
              <a:t>https://lwn.net/Articles/643797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]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Memory protection keys is described in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Intel</a:t>
            </a:r>
            <a:r>
              <a:rPr lang="en-US" sz="2400" dirty="0">
                <a:solidFill>
                  <a:schemeClr val="accent5"/>
                </a:solidFill>
              </a:rPr>
              <a:t>® 64 and IA-32 </a:t>
            </a:r>
            <a:r>
              <a:rPr lang="en-US" sz="2400" dirty="0" smtClean="0">
                <a:solidFill>
                  <a:schemeClr val="accent5"/>
                </a:solidFill>
              </a:rPr>
              <a:t>Architectures Software </a:t>
            </a:r>
            <a:r>
              <a:rPr lang="en-US" sz="2400" dirty="0">
                <a:solidFill>
                  <a:schemeClr val="accent5"/>
                </a:solidFill>
              </a:rPr>
              <a:t>Developer’s </a:t>
            </a:r>
            <a:r>
              <a:rPr lang="en-US" sz="2400" dirty="0" smtClean="0">
                <a:solidFill>
                  <a:schemeClr val="accent5"/>
                </a:solidFill>
              </a:rPr>
              <a:t>Manual</a:t>
            </a:r>
            <a:r>
              <a:rPr lang="en-US" sz="2400" dirty="0">
                <a:solidFill>
                  <a:schemeClr val="accent5"/>
                </a:solidFill>
              </a:rPr>
              <a:t> [Volume 3A]</a:t>
            </a:r>
            <a:endParaRPr lang="en-US" sz="2400" dirty="0" smtClean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TL;DR 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091E-1BE9-D048-802F-264F52FB23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10986</TotalTime>
  <Words>2629</Words>
  <Application>Microsoft Office PowerPoint</Application>
  <PresentationFormat>Widescreen</PresentationFormat>
  <Paragraphs>520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DengXian</vt:lpstr>
      <vt:lpstr>ＭＳ Ｐゴシック</vt:lpstr>
      <vt:lpstr>Neo Sans Intel</vt:lpstr>
      <vt:lpstr>Arial</vt:lpstr>
      <vt:lpstr>Calibri</vt:lpstr>
      <vt:lpstr>Calibri Light</vt:lpstr>
      <vt:lpstr>Courier New</vt:lpstr>
      <vt:lpstr>Verdana</vt:lpstr>
      <vt:lpstr>Wingdings</vt:lpstr>
      <vt:lpstr>Office Theme</vt:lpstr>
      <vt:lpstr>eXecutable-Only-Memory-Switch (XOM-Switch) Hiding Your Code From Advanced Code Reuse Attacks in One 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 Protection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 Protection Keys based eXecutable Only Memory to ELF Binaries.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PowerPoint Presentation</vt:lpstr>
      <vt:lpstr>PowerPoint Presentation</vt:lpstr>
      <vt:lpstr>XOM-Switch: How to use it</vt:lpstr>
      <vt:lpstr>PowerPoint Presentation</vt:lpstr>
      <vt:lpstr>PowerPoint Presentation</vt:lpstr>
      <vt:lpstr>PowerPoint Presentation</vt:lpstr>
      <vt:lpstr>XOM-SWITCH: Hiding Your Code From Advanced Code Reuse Attacks in One Shot Source code: https://github.com/intel/xom-switch.git Contact: mingwei.zhang@intel.com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keywords>CTPClassification=CTP_NT</cp:keywords>
  <cp:lastModifiedBy>Zhang, Mingwei</cp:lastModifiedBy>
  <cp:revision>242</cp:revision>
  <dcterms:created xsi:type="dcterms:W3CDTF">2016-01-11T21:35:58Z</dcterms:created>
  <dcterms:modified xsi:type="dcterms:W3CDTF">2018-03-22T03:00:54Z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47d73d45-c605-419b-9246-2fecc0980f47</vt:lpwstr>
  </property>
  <property fmtid="{D5CDD505-2E9C-101B-9397-08002B2CF9AE}" pid="3" name="CTP_TimeStamp">
    <vt:lpwstr>2018-03-22 03:00:51Z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